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handoutMasterIdLst>
    <p:handoutMasterId r:id="rId47"/>
  </p:handoutMasterIdLst>
  <p:sldIdLst>
    <p:sldId id="737" r:id="rId2"/>
    <p:sldId id="770" r:id="rId3"/>
    <p:sldId id="738" r:id="rId4"/>
    <p:sldId id="843" r:id="rId5"/>
    <p:sldId id="835" r:id="rId6"/>
    <p:sldId id="836" r:id="rId7"/>
    <p:sldId id="837" r:id="rId8"/>
    <p:sldId id="799" r:id="rId9"/>
    <p:sldId id="805" r:id="rId10"/>
    <p:sldId id="806" r:id="rId11"/>
    <p:sldId id="798" r:id="rId12"/>
    <p:sldId id="800" r:id="rId13"/>
    <p:sldId id="801" r:id="rId14"/>
    <p:sldId id="807" r:id="rId15"/>
    <p:sldId id="803" r:id="rId16"/>
    <p:sldId id="813" r:id="rId17"/>
    <p:sldId id="782" r:id="rId18"/>
    <p:sldId id="828" r:id="rId19"/>
    <p:sldId id="829" r:id="rId20"/>
    <p:sldId id="844" r:id="rId21"/>
    <p:sldId id="852" r:id="rId22"/>
    <p:sldId id="851" r:id="rId23"/>
    <p:sldId id="830" r:id="rId24"/>
    <p:sldId id="831" r:id="rId25"/>
    <p:sldId id="832" r:id="rId26"/>
    <p:sldId id="833" r:id="rId27"/>
    <p:sldId id="845" r:id="rId28"/>
    <p:sldId id="846" r:id="rId29"/>
    <p:sldId id="847" r:id="rId30"/>
    <p:sldId id="848" r:id="rId31"/>
    <p:sldId id="849" r:id="rId32"/>
    <p:sldId id="850" r:id="rId33"/>
    <p:sldId id="783" r:id="rId34"/>
    <p:sldId id="784" r:id="rId35"/>
    <p:sldId id="785" r:id="rId36"/>
    <p:sldId id="786" r:id="rId37"/>
    <p:sldId id="840" r:id="rId38"/>
    <p:sldId id="839" r:id="rId39"/>
    <p:sldId id="841" r:id="rId40"/>
    <p:sldId id="817" r:id="rId41"/>
    <p:sldId id="818" r:id="rId42"/>
    <p:sldId id="819" r:id="rId43"/>
    <p:sldId id="820" r:id="rId44"/>
    <p:sldId id="827" r:id="rId45"/>
  </p:sldIdLst>
  <p:sldSz cx="24384000" cy="13716000"/>
  <p:notesSz cx="6888163" cy="10020300"/>
  <p:defaultTextStyle>
    <a:defPPr>
      <a:defRPr lang="en-US"/>
    </a:defPPr>
    <a:lvl1pPr marL="0" algn="l" defTabSz="1828726" rtl="0" eaLnBrk="1" latinLnBrk="0" hangingPunct="1">
      <a:defRPr sz="3600" kern="1200">
        <a:solidFill>
          <a:schemeClr val="tx1"/>
        </a:solidFill>
        <a:latin typeface="+mn-lt"/>
        <a:ea typeface="+mn-ea"/>
        <a:cs typeface="+mn-cs"/>
      </a:defRPr>
    </a:lvl1pPr>
    <a:lvl2pPr marL="914364" algn="l" defTabSz="1828726" rtl="0" eaLnBrk="1" latinLnBrk="0" hangingPunct="1">
      <a:defRPr sz="3600" kern="1200">
        <a:solidFill>
          <a:schemeClr val="tx1"/>
        </a:solidFill>
        <a:latin typeface="+mn-lt"/>
        <a:ea typeface="+mn-ea"/>
        <a:cs typeface="+mn-cs"/>
      </a:defRPr>
    </a:lvl2pPr>
    <a:lvl3pPr marL="1828726" algn="l" defTabSz="1828726" rtl="0" eaLnBrk="1" latinLnBrk="0" hangingPunct="1">
      <a:defRPr sz="3600" kern="1200">
        <a:solidFill>
          <a:schemeClr val="tx1"/>
        </a:solidFill>
        <a:latin typeface="+mn-lt"/>
        <a:ea typeface="+mn-ea"/>
        <a:cs typeface="+mn-cs"/>
      </a:defRPr>
    </a:lvl3pPr>
    <a:lvl4pPr marL="2743090" algn="l" defTabSz="1828726" rtl="0" eaLnBrk="1" latinLnBrk="0" hangingPunct="1">
      <a:defRPr sz="3600" kern="1200">
        <a:solidFill>
          <a:schemeClr val="tx1"/>
        </a:solidFill>
        <a:latin typeface="+mn-lt"/>
        <a:ea typeface="+mn-ea"/>
        <a:cs typeface="+mn-cs"/>
      </a:defRPr>
    </a:lvl4pPr>
    <a:lvl5pPr marL="3657454" algn="l" defTabSz="1828726" rtl="0" eaLnBrk="1" latinLnBrk="0" hangingPunct="1">
      <a:defRPr sz="3600" kern="1200">
        <a:solidFill>
          <a:schemeClr val="tx1"/>
        </a:solidFill>
        <a:latin typeface="+mn-lt"/>
        <a:ea typeface="+mn-ea"/>
        <a:cs typeface="+mn-cs"/>
      </a:defRPr>
    </a:lvl5pPr>
    <a:lvl6pPr marL="4571818" algn="l" defTabSz="1828726" rtl="0" eaLnBrk="1" latinLnBrk="0" hangingPunct="1">
      <a:defRPr sz="3600" kern="1200">
        <a:solidFill>
          <a:schemeClr val="tx1"/>
        </a:solidFill>
        <a:latin typeface="+mn-lt"/>
        <a:ea typeface="+mn-ea"/>
        <a:cs typeface="+mn-cs"/>
      </a:defRPr>
    </a:lvl6pPr>
    <a:lvl7pPr marL="5486180" algn="l" defTabSz="1828726" rtl="0" eaLnBrk="1" latinLnBrk="0" hangingPunct="1">
      <a:defRPr sz="3600" kern="1200">
        <a:solidFill>
          <a:schemeClr val="tx1"/>
        </a:solidFill>
        <a:latin typeface="+mn-lt"/>
        <a:ea typeface="+mn-ea"/>
        <a:cs typeface="+mn-cs"/>
      </a:defRPr>
    </a:lvl7pPr>
    <a:lvl8pPr marL="6400544" algn="l" defTabSz="1828726" rtl="0" eaLnBrk="1" latinLnBrk="0" hangingPunct="1">
      <a:defRPr sz="3600" kern="1200">
        <a:solidFill>
          <a:schemeClr val="tx1"/>
        </a:solidFill>
        <a:latin typeface="+mn-lt"/>
        <a:ea typeface="+mn-ea"/>
        <a:cs typeface="+mn-cs"/>
      </a:defRPr>
    </a:lvl8pPr>
    <a:lvl9pPr marL="7314908" algn="l" defTabSz="1828726"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96" userDrawn="1">
          <p15:clr>
            <a:srgbClr val="A4A3A4"/>
          </p15:clr>
        </p15:guide>
        <p15:guide id="2" pos="7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2973"/>
    <a:srgbClr val="9ABB58"/>
    <a:srgbClr val="680C4E"/>
    <a:srgbClr val="179E85"/>
    <a:srgbClr val="F39B12"/>
    <a:srgbClr val="1F4E79"/>
    <a:srgbClr val="2D5D3C"/>
    <a:srgbClr val="9B0116"/>
    <a:srgbClr val="C1392A"/>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Koyu Stil 1 - Vurgu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18" autoAdjust="0"/>
    <p:restoredTop sz="94660"/>
  </p:normalViewPr>
  <p:slideViewPr>
    <p:cSldViewPr snapToGrid="0" showGuides="1">
      <p:cViewPr varScale="1">
        <p:scale>
          <a:sx n="34" d="100"/>
          <a:sy n="34" d="100"/>
        </p:scale>
        <p:origin x="120" y="228"/>
      </p:cViewPr>
      <p:guideLst>
        <p:guide orient="horz" pos="4296"/>
        <p:guide pos="7704"/>
      </p:guideLst>
    </p:cSldViewPr>
  </p:slideViewPr>
  <p:notesTextViewPr>
    <p:cViewPr>
      <p:scale>
        <a:sx n="1" d="1"/>
        <a:sy n="1" d="1"/>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4" y="2"/>
            <a:ext cx="2984870" cy="501014"/>
          </a:xfrm>
          <a:prstGeom prst="rect">
            <a:avLst/>
          </a:prstGeom>
        </p:spPr>
        <p:txBody>
          <a:bodyPr vert="horz" lIns="92488" tIns="46245" rIns="92488" bIns="46245" rtlCol="0"/>
          <a:lstStyle>
            <a:lvl1pPr algn="l">
              <a:defRPr sz="1200"/>
            </a:lvl1pPr>
          </a:lstStyle>
          <a:p>
            <a:endParaRPr lang="tr-TR"/>
          </a:p>
        </p:txBody>
      </p:sp>
      <p:sp>
        <p:nvSpPr>
          <p:cNvPr id="3" name="Veri Yer Tutucusu 2"/>
          <p:cNvSpPr>
            <a:spLocks noGrp="1"/>
          </p:cNvSpPr>
          <p:nvPr>
            <p:ph type="dt" sz="quarter" idx="1"/>
          </p:nvPr>
        </p:nvSpPr>
        <p:spPr>
          <a:xfrm>
            <a:off x="3901703" y="2"/>
            <a:ext cx="2984870" cy="501014"/>
          </a:xfrm>
          <a:prstGeom prst="rect">
            <a:avLst/>
          </a:prstGeom>
        </p:spPr>
        <p:txBody>
          <a:bodyPr vert="horz" lIns="92488" tIns="46245" rIns="92488" bIns="46245" rtlCol="0"/>
          <a:lstStyle>
            <a:lvl1pPr algn="r">
              <a:defRPr sz="1200"/>
            </a:lvl1pPr>
          </a:lstStyle>
          <a:p>
            <a:fld id="{70A5A0B2-D07F-4059-9C79-380000B16966}" type="datetimeFigureOut">
              <a:rPr lang="tr-TR" smtClean="0"/>
              <a:pPr/>
              <a:t>13.04.2022</a:t>
            </a:fld>
            <a:endParaRPr lang="tr-TR"/>
          </a:p>
        </p:txBody>
      </p:sp>
      <p:sp>
        <p:nvSpPr>
          <p:cNvPr id="4" name="Altbilgi Yer Tutucusu 3"/>
          <p:cNvSpPr>
            <a:spLocks noGrp="1"/>
          </p:cNvSpPr>
          <p:nvPr>
            <p:ph type="ftr" sz="quarter" idx="2"/>
          </p:nvPr>
        </p:nvSpPr>
        <p:spPr>
          <a:xfrm>
            <a:off x="4" y="9517549"/>
            <a:ext cx="2984870" cy="501014"/>
          </a:xfrm>
          <a:prstGeom prst="rect">
            <a:avLst/>
          </a:prstGeom>
        </p:spPr>
        <p:txBody>
          <a:bodyPr vert="horz" lIns="92488" tIns="46245" rIns="92488" bIns="46245" rtlCol="0" anchor="b"/>
          <a:lstStyle>
            <a:lvl1pPr algn="l">
              <a:defRPr sz="1200"/>
            </a:lvl1pPr>
          </a:lstStyle>
          <a:p>
            <a:endParaRPr lang="tr-TR"/>
          </a:p>
        </p:txBody>
      </p:sp>
      <p:sp>
        <p:nvSpPr>
          <p:cNvPr id="5" name="Slayt Numarası Yer Tutucusu 4"/>
          <p:cNvSpPr>
            <a:spLocks noGrp="1"/>
          </p:cNvSpPr>
          <p:nvPr>
            <p:ph type="sldNum" sz="quarter" idx="3"/>
          </p:nvPr>
        </p:nvSpPr>
        <p:spPr>
          <a:xfrm>
            <a:off x="3901703" y="9517549"/>
            <a:ext cx="2984870" cy="501014"/>
          </a:xfrm>
          <a:prstGeom prst="rect">
            <a:avLst/>
          </a:prstGeom>
        </p:spPr>
        <p:txBody>
          <a:bodyPr vert="horz" lIns="92488" tIns="46245" rIns="92488" bIns="46245" rtlCol="0" anchor="b"/>
          <a:lstStyle>
            <a:lvl1pPr algn="r">
              <a:defRPr sz="1200"/>
            </a:lvl1pPr>
          </a:lstStyle>
          <a:p>
            <a:fld id="{46B97BE3-6197-42E3-8F1E-FAC6A074521D}" type="slidenum">
              <a:rPr lang="tr-TR" smtClean="0"/>
              <a:pPr/>
              <a:t>‹#›</a:t>
            </a:fld>
            <a:endParaRPr lang="tr-TR"/>
          </a:p>
        </p:txBody>
      </p:sp>
    </p:spTree>
    <p:extLst>
      <p:ext uri="{BB962C8B-B14F-4D97-AF65-F5344CB8AC3E}">
        <p14:creationId xmlns:p14="http://schemas.microsoft.com/office/powerpoint/2010/main" val="87063672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4" y="3"/>
            <a:ext cx="2985570" cy="500776"/>
          </a:xfrm>
          <a:prstGeom prst="rect">
            <a:avLst/>
          </a:prstGeom>
        </p:spPr>
        <p:txBody>
          <a:bodyPr vert="horz" lIns="92488" tIns="46245" rIns="92488" bIns="46245" rtlCol="0"/>
          <a:lstStyle>
            <a:lvl1pPr algn="l">
              <a:defRPr sz="1200"/>
            </a:lvl1pPr>
          </a:lstStyle>
          <a:p>
            <a:endParaRPr lang="tr-TR"/>
          </a:p>
        </p:txBody>
      </p:sp>
      <p:sp>
        <p:nvSpPr>
          <p:cNvPr id="3" name="Veri Yer Tutucusu 2"/>
          <p:cNvSpPr>
            <a:spLocks noGrp="1"/>
          </p:cNvSpPr>
          <p:nvPr>
            <p:ph type="dt" idx="1"/>
          </p:nvPr>
        </p:nvSpPr>
        <p:spPr>
          <a:xfrm>
            <a:off x="3900978" y="3"/>
            <a:ext cx="2985570" cy="500776"/>
          </a:xfrm>
          <a:prstGeom prst="rect">
            <a:avLst/>
          </a:prstGeom>
        </p:spPr>
        <p:txBody>
          <a:bodyPr vert="horz" lIns="92488" tIns="46245" rIns="92488" bIns="46245" rtlCol="0"/>
          <a:lstStyle>
            <a:lvl1pPr algn="r">
              <a:defRPr sz="1200"/>
            </a:lvl1pPr>
          </a:lstStyle>
          <a:p>
            <a:fld id="{5D48AF86-220B-40E6-ACA2-4261056BC06B}" type="datetimeFigureOut">
              <a:rPr lang="tr-TR" smtClean="0"/>
              <a:pPr/>
              <a:t>13.04.2022</a:t>
            </a:fld>
            <a:endParaRPr lang="tr-TR"/>
          </a:p>
        </p:txBody>
      </p:sp>
      <p:sp>
        <p:nvSpPr>
          <p:cNvPr id="4" name="Slayt Görüntüsü Yer Tutucusu 3"/>
          <p:cNvSpPr>
            <a:spLocks noGrp="1" noRot="1" noChangeAspect="1"/>
          </p:cNvSpPr>
          <p:nvPr>
            <p:ph type="sldImg" idx="2"/>
          </p:nvPr>
        </p:nvSpPr>
        <p:spPr>
          <a:xfrm>
            <a:off x="106363" y="754063"/>
            <a:ext cx="6675437" cy="3754437"/>
          </a:xfrm>
          <a:prstGeom prst="rect">
            <a:avLst/>
          </a:prstGeom>
          <a:noFill/>
          <a:ln w="12700">
            <a:solidFill>
              <a:prstClr val="black"/>
            </a:solidFill>
          </a:ln>
        </p:spPr>
        <p:txBody>
          <a:bodyPr vert="horz" lIns="92488" tIns="46245" rIns="92488" bIns="46245" rtlCol="0" anchor="ctr"/>
          <a:lstStyle/>
          <a:p>
            <a:endParaRPr lang="tr-TR"/>
          </a:p>
        </p:txBody>
      </p:sp>
      <p:sp>
        <p:nvSpPr>
          <p:cNvPr id="5" name="Not Yer Tutucusu 4"/>
          <p:cNvSpPr>
            <a:spLocks noGrp="1"/>
          </p:cNvSpPr>
          <p:nvPr>
            <p:ph type="body" sz="quarter" idx="3"/>
          </p:nvPr>
        </p:nvSpPr>
        <p:spPr>
          <a:xfrm>
            <a:off x="688985" y="4759765"/>
            <a:ext cx="5510207" cy="4508574"/>
          </a:xfrm>
          <a:prstGeom prst="rect">
            <a:avLst/>
          </a:prstGeom>
        </p:spPr>
        <p:txBody>
          <a:bodyPr vert="horz" lIns="92488" tIns="46245" rIns="92488" bIns="46245"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4" y="9517931"/>
            <a:ext cx="2985570" cy="500774"/>
          </a:xfrm>
          <a:prstGeom prst="rect">
            <a:avLst/>
          </a:prstGeom>
        </p:spPr>
        <p:txBody>
          <a:bodyPr vert="horz" lIns="92488" tIns="46245" rIns="92488" bIns="46245" rtlCol="0" anchor="b"/>
          <a:lstStyle>
            <a:lvl1pPr algn="l">
              <a:defRPr sz="1200"/>
            </a:lvl1pPr>
          </a:lstStyle>
          <a:p>
            <a:endParaRPr lang="tr-TR"/>
          </a:p>
        </p:txBody>
      </p:sp>
      <p:sp>
        <p:nvSpPr>
          <p:cNvPr id="7" name="Slayt Numarası Yer Tutucusu 6"/>
          <p:cNvSpPr>
            <a:spLocks noGrp="1"/>
          </p:cNvSpPr>
          <p:nvPr>
            <p:ph type="sldNum" sz="quarter" idx="5"/>
          </p:nvPr>
        </p:nvSpPr>
        <p:spPr>
          <a:xfrm>
            <a:off x="3900978" y="9517931"/>
            <a:ext cx="2985570" cy="500774"/>
          </a:xfrm>
          <a:prstGeom prst="rect">
            <a:avLst/>
          </a:prstGeom>
        </p:spPr>
        <p:txBody>
          <a:bodyPr vert="horz" lIns="92488" tIns="46245" rIns="92488" bIns="46245" rtlCol="0" anchor="b"/>
          <a:lstStyle>
            <a:lvl1pPr algn="r">
              <a:defRPr sz="1200"/>
            </a:lvl1pPr>
          </a:lstStyle>
          <a:p>
            <a:fld id="{9DD6AA51-72CA-4DEB-9EE2-0F96CACACD9A}" type="slidenum">
              <a:rPr lang="tr-TR" smtClean="0"/>
              <a:pPr/>
              <a:t>‹#›</a:t>
            </a:fld>
            <a:endParaRPr lang="tr-TR"/>
          </a:p>
        </p:txBody>
      </p:sp>
    </p:spTree>
    <p:extLst>
      <p:ext uri="{BB962C8B-B14F-4D97-AF65-F5344CB8AC3E}">
        <p14:creationId xmlns:p14="http://schemas.microsoft.com/office/powerpoint/2010/main" val="118368126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627719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029196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10426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029196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029196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029196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029196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140854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624796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26751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617273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909294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997789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075199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075199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596658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596658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596658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596658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0114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993847-333A-4234-8A05-8BB017C9B79A}" type="datetimeFigureOut">
              <a:rPr lang="en-US" smtClean="0"/>
              <a:pPr/>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8BF63-B254-4536-AB6B-DC3F03CF71F0}" type="slidenum">
              <a:rPr lang="en-US" smtClean="0"/>
              <a:pPr/>
              <a:t>‹#›</a:t>
            </a:fld>
            <a:endParaRPr lang="en-US"/>
          </a:p>
        </p:txBody>
      </p:sp>
    </p:spTree>
    <p:extLst>
      <p:ext uri="{BB962C8B-B14F-4D97-AF65-F5344CB8AC3E}">
        <p14:creationId xmlns:p14="http://schemas.microsoft.com/office/powerpoint/2010/main" val="329712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993847-333A-4234-8A05-8BB017C9B79A}" type="datetimeFigureOut">
              <a:rPr lang="en-US" smtClean="0"/>
              <a:pPr/>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8BF63-B254-4536-AB6B-DC3F03CF71F0}" type="slidenum">
              <a:rPr lang="en-US" smtClean="0"/>
              <a:pPr/>
              <a:t>‹#›</a:t>
            </a:fld>
            <a:endParaRPr lang="en-US"/>
          </a:p>
        </p:txBody>
      </p:sp>
    </p:spTree>
    <p:extLst>
      <p:ext uri="{BB962C8B-B14F-4D97-AF65-F5344CB8AC3E}">
        <p14:creationId xmlns:p14="http://schemas.microsoft.com/office/powerpoint/2010/main" val="364355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993847-333A-4234-8A05-8BB017C9B79A}" type="datetimeFigureOut">
              <a:rPr lang="en-US" smtClean="0"/>
              <a:pPr/>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8BF63-B254-4536-AB6B-DC3F03CF71F0}" type="slidenum">
              <a:rPr lang="en-US" smtClean="0"/>
              <a:pPr/>
              <a:t>‹#›</a:t>
            </a:fld>
            <a:endParaRPr lang="en-US"/>
          </a:p>
        </p:txBody>
      </p:sp>
    </p:spTree>
    <p:extLst>
      <p:ext uri="{BB962C8B-B14F-4D97-AF65-F5344CB8AC3E}">
        <p14:creationId xmlns:p14="http://schemas.microsoft.com/office/powerpoint/2010/main" val="3174212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993847-333A-4234-8A05-8BB017C9B79A}" type="datetimeFigureOut">
              <a:rPr lang="en-US" smtClean="0"/>
              <a:pPr/>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8BF63-B254-4536-AB6B-DC3F03CF71F0}" type="slidenum">
              <a:rPr lang="en-US" smtClean="0"/>
              <a:pPr/>
              <a:t>‹#›</a:t>
            </a:fld>
            <a:endParaRPr lang="en-US"/>
          </a:p>
        </p:txBody>
      </p:sp>
    </p:spTree>
    <p:extLst>
      <p:ext uri="{BB962C8B-B14F-4D97-AF65-F5344CB8AC3E}">
        <p14:creationId xmlns:p14="http://schemas.microsoft.com/office/powerpoint/2010/main" val="252455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993847-333A-4234-8A05-8BB017C9B79A}" type="datetimeFigureOut">
              <a:rPr lang="en-US" smtClean="0"/>
              <a:pPr/>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8BF63-B254-4536-AB6B-DC3F03CF71F0}" type="slidenum">
              <a:rPr lang="en-US" smtClean="0"/>
              <a:pPr/>
              <a:t>‹#›</a:t>
            </a:fld>
            <a:endParaRPr lang="en-US"/>
          </a:p>
        </p:txBody>
      </p:sp>
    </p:spTree>
    <p:extLst>
      <p:ext uri="{BB962C8B-B14F-4D97-AF65-F5344CB8AC3E}">
        <p14:creationId xmlns:p14="http://schemas.microsoft.com/office/powerpoint/2010/main" val="170040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993847-333A-4234-8A05-8BB017C9B79A}" type="datetimeFigureOut">
              <a:rPr lang="en-US" smtClean="0"/>
              <a:pPr/>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8BF63-B254-4536-AB6B-DC3F03CF71F0}" type="slidenum">
              <a:rPr lang="en-US" smtClean="0"/>
              <a:pPr/>
              <a:t>‹#›</a:t>
            </a:fld>
            <a:endParaRPr lang="en-US"/>
          </a:p>
        </p:txBody>
      </p:sp>
    </p:spTree>
    <p:extLst>
      <p:ext uri="{BB962C8B-B14F-4D97-AF65-F5344CB8AC3E}">
        <p14:creationId xmlns:p14="http://schemas.microsoft.com/office/powerpoint/2010/main" val="701334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993847-333A-4234-8A05-8BB017C9B79A}" type="datetimeFigureOut">
              <a:rPr lang="en-US" smtClean="0"/>
              <a:pPr/>
              <a:t>4/13/2022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A8BF63-B254-4536-AB6B-DC3F03CF71F0}" type="slidenum">
              <a:rPr lang="en-US" smtClean="0"/>
              <a:pPr/>
              <a:t>‹#›</a:t>
            </a:fld>
            <a:endParaRPr lang="en-US"/>
          </a:p>
        </p:txBody>
      </p:sp>
    </p:spTree>
    <p:extLst>
      <p:ext uri="{BB962C8B-B14F-4D97-AF65-F5344CB8AC3E}">
        <p14:creationId xmlns:p14="http://schemas.microsoft.com/office/powerpoint/2010/main" val="895906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993847-333A-4234-8A05-8BB017C9B79A}" type="datetimeFigureOut">
              <a:rPr lang="en-US" smtClean="0"/>
              <a:pPr/>
              <a:t>4/13/2022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8BF63-B254-4536-AB6B-DC3F03CF71F0}" type="slidenum">
              <a:rPr lang="en-US" smtClean="0"/>
              <a:pPr/>
              <a:t>‹#›</a:t>
            </a:fld>
            <a:endParaRPr lang="en-US"/>
          </a:p>
        </p:txBody>
      </p:sp>
    </p:spTree>
    <p:extLst>
      <p:ext uri="{BB962C8B-B14F-4D97-AF65-F5344CB8AC3E}">
        <p14:creationId xmlns:p14="http://schemas.microsoft.com/office/powerpoint/2010/main" val="1567305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993847-333A-4234-8A05-8BB017C9B79A}" type="datetimeFigureOut">
              <a:rPr lang="en-US" smtClean="0"/>
              <a:pPr/>
              <a:t>4/13/2022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A8BF63-B254-4536-AB6B-DC3F03CF71F0}" type="slidenum">
              <a:rPr lang="en-US" smtClean="0"/>
              <a:pPr/>
              <a:t>‹#›</a:t>
            </a:fld>
            <a:endParaRPr lang="en-US"/>
          </a:p>
        </p:txBody>
      </p:sp>
    </p:spTree>
    <p:extLst>
      <p:ext uri="{BB962C8B-B14F-4D97-AF65-F5344CB8AC3E}">
        <p14:creationId xmlns:p14="http://schemas.microsoft.com/office/powerpoint/2010/main" val="410411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3993847-333A-4234-8A05-8BB017C9B79A}" type="datetimeFigureOut">
              <a:rPr lang="en-US" smtClean="0"/>
              <a:pPr/>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8BF63-B254-4536-AB6B-DC3F03CF71F0}" type="slidenum">
              <a:rPr lang="en-US" smtClean="0"/>
              <a:pPr/>
              <a:t>‹#›</a:t>
            </a:fld>
            <a:endParaRPr lang="en-US"/>
          </a:p>
        </p:txBody>
      </p:sp>
    </p:spTree>
    <p:extLst>
      <p:ext uri="{BB962C8B-B14F-4D97-AF65-F5344CB8AC3E}">
        <p14:creationId xmlns:p14="http://schemas.microsoft.com/office/powerpoint/2010/main" val="273744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3993847-333A-4234-8A05-8BB017C9B79A}" type="datetimeFigureOut">
              <a:rPr lang="en-US" smtClean="0"/>
              <a:pPr/>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8BF63-B254-4536-AB6B-DC3F03CF71F0}" type="slidenum">
              <a:rPr lang="en-US" smtClean="0"/>
              <a:pPr/>
              <a:t>‹#›</a:t>
            </a:fld>
            <a:endParaRPr lang="en-US"/>
          </a:p>
        </p:txBody>
      </p:sp>
    </p:spTree>
    <p:extLst>
      <p:ext uri="{BB962C8B-B14F-4D97-AF65-F5344CB8AC3E}">
        <p14:creationId xmlns:p14="http://schemas.microsoft.com/office/powerpoint/2010/main" val="243137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3993847-333A-4234-8A05-8BB017C9B79A}" type="datetimeFigureOut">
              <a:rPr lang="en-US" smtClean="0"/>
              <a:pPr/>
              <a:t>4/13/2022</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83A8BF63-B254-4536-AB6B-DC3F03CF71F0}" type="slidenum">
              <a:rPr lang="en-US" smtClean="0"/>
              <a:pPr/>
              <a:t>‹#›</a:t>
            </a:fld>
            <a:endParaRPr lang="en-US"/>
          </a:p>
        </p:txBody>
      </p:sp>
    </p:spTree>
    <p:extLst>
      <p:ext uri="{BB962C8B-B14F-4D97-AF65-F5344CB8AC3E}">
        <p14:creationId xmlns:p14="http://schemas.microsoft.com/office/powerpoint/2010/main" val="8108079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 y="0"/>
            <a:ext cx="24384000" cy="549381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tr-TR" sz="9600" b="1" spc="50" dirty="0" smtClean="0">
                <a:ln w="11430" cmpd="sng"/>
                <a:solidFill>
                  <a:schemeClr val="bg1"/>
                </a:solidFill>
              </a:rPr>
              <a:t>TERME HALK EĞİTİMİ MERKEZİ</a:t>
            </a:r>
          </a:p>
          <a:p>
            <a:pPr algn="ctr">
              <a:lnSpc>
                <a:spcPct val="150000"/>
              </a:lnSpc>
            </a:pPr>
            <a:r>
              <a:rPr lang="tr-TR" sz="13800" b="1" spc="50" dirty="0" smtClean="0">
                <a:ln w="11430" cmpd="sng"/>
                <a:solidFill>
                  <a:schemeClr val="bg1"/>
                </a:solidFill>
              </a:rPr>
              <a:t>BRİFİNGİ</a:t>
            </a:r>
          </a:p>
        </p:txBody>
      </p:sp>
      <p:pic>
        <p:nvPicPr>
          <p:cNvPr id="3" name="Picture 2" descr="G:\IMG-20190301-WA0004.jpg"/>
          <p:cNvPicPr>
            <a:picLocks noChangeAspect="1" noChangeArrowheads="1"/>
          </p:cNvPicPr>
          <p:nvPr/>
        </p:nvPicPr>
        <p:blipFill>
          <a:blip r:embed="rId3" cstate="print"/>
          <a:srcRect/>
          <a:stretch>
            <a:fillRect/>
          </a:stretch>
        </p:blipFill>
        <p:spPr bwMode="auto">
          <a:xfrm>
            <a:off x="21363709" y="10634810"/>
            <a:ext cx="2700669" cy="2700669"/>
          </a:xfrm>
          <a:prstGeom prst="rect">
            <a:avLst/>
          </a:prstGeom>
          <a:noFill/>
        </p:spPr>
      </p:pic>
    </p:spTree>
    <p:extLst>
      <p:ext uri="{BB962C8B-B14F-4D97-AF65-F5344CB8AC3E}">
        <p14:creationId xmlns:p14="http://schemas.microsoft.com/office/powerpoint/2010/main" val="395780386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1446550"/>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Kurumumuzun Fiziki Durumu</a:t>
            </a:r>
            <a:endParaRPr lang="en-US" sz="4400" dirty="0">
              <a:solidFill>
                <a:schemeClr val="bg1"/>
              </a:solidFill>
              <a:latin typeface="Arial" panose="020B0604020202020204" pitchFamily="34" charset="0"/>
              <a:cs typeface="Arial" panose="020B0604020202020204"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1008827135"/>
              </p:ext>
            </p:extLst>
          </p:nvPr>
        </p:nvGraphicFramePr>
        <p:xfrm>
          <a:off x="5719863" y="44840"/>
          <a:ext cx="18664137" cy="13671158"/>
        </p:xfrm>
        <a:graphic>
          <a:graphicData uri="http://schemas.openxmlformats.org/drawingml/2006/table">
            <a:tbl>
              <a:tblPr firstCol="1" lastRow="1" bandRow="1">
                <a:tableStyleId>{5C22544A-7EE6-4342-B048-85BDC9FD1C3A}</a:tableStyleId>
              </a:tblPr>
              <a:tblGrid>
                <a:gridCol w="2581234">
                  <a:extLst>
                    <a:ext uri="{9D8B030D-6E8A-4147-A177-3AD203B41FA5}">
                      <a16:colId xmlns:a16="http://schemas.microsoft.com/office/drawing/2014/main" val="20000"/>
                    </a:ext>
                  </a:extLst>
                </a:gridCol>
                <a:gridCol w="13018771">
                  <a:extLst>
                    <a:ext uri="{9D8B030D-6E8A-4147-A177-3AD203B41FA5}">
                      <a16:colId xmlns:a16="http://schemas.microsoft.com/office/drawing/2014/main" val="20001"/>
                    </a:ext>
                  </a:extLst>
                </a:gridCol>
                <a:gridCol w="3064132">
                  <a:extLst>
                    <a:ext uri="{9D8B030D-6E8A-4147-A177-3AD203B41FA5}">
                      <a16:colId xmlns:a16="http://schemas.microsoft.com/office/drawing/2014/main" val="20002"/>
                    </a:ext>
                  </a:extLst>
                </a:gridCol>
              </a:tblGrid>
              <a:tr h="1555967">
                <a:tc gridSpan="3">
                  <a:txBody>
                    <a:bodyPr/>
                    <a:lstStyle/>
                    <a:p>
                      <a:pPr marR="2243455" algn="ctr">
                        <a:lnSpc>
                          <a:spcPct val="115000"/>
                        </a:lnSpc>
                        <a:spcBef>
                          <a:spcPts val="225"/>
                        </a:spcBef>
                        <a:spcAft>
                          <a:spcPts val="1000"/>
                        </a:spcAft>
                      </a:pPr>
                      <a:r>
                        <a:rPr lang="tr-TR" sz="4800" dirty="0">
                          <a:effectLst/>
                        </a:rPr>
                        <a:t>                     </a:t>
                      </a:r>
                      <a:r>
                        <a:rPr lang="tr-TR" sz="4800" dirty="0" smtClean="0">
                          <a:effectLst/>
                        </a:rPr>
                        <a:t>S</a:t>
                      </a:r>
                      <a:r>
                        <a:rPr lang="tr-TR" sz="4800" spc="-5" dirty="0" smtClean="0">
                          <a:effectLst/>
                        </a:rPr>
                        <a:t>P</a:t>
                      </a:r>
                      <a:r>
                        <a:rPr lang="tr-TR" sz="4800" dirty="0" smtClean="0">
                          <a:effectLst/>
                        </a:rPr>
                        <a:t>OR</a:t>
                      </a:r>
                      <a:r>
                        <a:rPr lang="tr-TR" sz="4800" spc="15" dirty="0" smtClean="0">
                          <a:effectLst/>
                        </a:rPr>
                        <a:t> </a:t>
                      </a:r>
                      <a:r>
                        <a:rPr lang="tr-TR" sz="4800" dirty="0">
                          <a:effectLst/>
                        </a:rPr>
                        <a:t>T</a:t>
                      </a:r>
                      <a:r>
                        <a:rPr lang="tr-TR" sz="4800" spc="-5" dirty="0">
                          <a:effectLst/>
                        </a:rPr>
                        <a:t>E</a:t>
                      </a:r>
                      <a:r>
                        <a:rPr lang="tr-TR" sz="4800" dirty="0">
                          <a:effectLst/>
                        </a:rPr>
                        <a:t>Sİ</a:t>
                      </a:r>
                      <a:r>
                        <a:rPr lang="tr-TR" sz="4800" spc="10" dirty="0">
                          <a:effectLst/>
                        </a:rPr>
                        <a:t>S</a:t>
                      </a:r>
                      <a:r>
                        <a:rPr lang="tr-TR" sz="4800" spc="-5" dirty="0">
                          <a:effectLst/>
                        </a:rPr>
                        <a:t>L</a:t>
                      </a:r>
                      <a:r>
                        <a:rPr lang="tr-TR" sz="4800" dirty="0">
                          <a:effectLst/>
                        </a:rPr>
                        <a:t>E</a:t>
                      </a:r>
                      <a:r>
                        <a:rPr lang="tr-TR" sz="4800" spc="5" dirty="0">
                          <a:effectLst/>
                        </a:rPr>
                        <a:t>R</a:t>
                      </a:r>
                      <a:r>
                        <a:rPr lang="tr-TR" sz="4800" dirty="0">
                          <a:effectLst/>
                        </a:rPr>
                        <a:t>İ</a:t>
                      </a:r>
                      <a:endParaRPr lang="tr-TR" sz="4800" b="1" dirty="0">
                        <a:effectLst/>
                        <a:latin typeface="Calibri"/>
                        <a:ea typeface="Times New Roman"/>
                        <a:cs typeface="Times New Roman"/>
                      </a:endParaRPr>
                    </a:p>
                  </a:txBody>
                  <a:tcPr marL="68580" marR="68580" marT="0" marB="0" anchor="ct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510807">
                <a:tc>
                  <a:txBody>
                    <a:bodyPr/>
                    <a:lstStyle/>
                    <a:p>
                      <a:pPr marL="56515" algn="ctr">
                        <a:lnSpc>
                          <a:spcPct val="115000"/>
                        </a:lnSpc>
                        <a:spcBef>
                          <a:spcPts val="230"/>
                        </a:spcBef>
                        <a:spcAft>
                          <a:spcPts val="1000"/>
                        </a:spcAft>
                      </a:pPr>
                      <a:r>
                        <a:rPr lang="tr-TR" sz="3600">
                          <a:effectLst/>
                        </a:rPr>
                        <a:t>Sıra</a:t>
                      </a:r>
                      <a:r>
                        <a:rPr lang="tr-TR" sz="3600" spc="15">
                          <a:effectLst/>
                        </a:rPr>
                        <a:t> </a:t>
                      </a:r>
                      <a:r>
                        <a:rPr lang="tr-TR" sz="3600">
                          <a:effectLst/>
                        </a:rPr>
                        <a:t>No</a:t>
                      </a:r>
                      <a:endParaRPr lang="tr-TR" sz="3600" b="1">
                        <a:effectLst/>
                        <a:latin typeface="Calibri"/>
                        <a:ea typeface="Times New Roman"/>
                        <a:cs typeface="Times New Roman"/>
                      </a:endParaRPr>
                    </a:p>
                  </a:txBody>
                  <a:tcPr marL="68580" marR="68580" marT="0" marB="0" anchor="ctr"/>
                </a:tc>
                <a:tc>
                  <a:txBody>
                    <a:bodyPr/>
                    <a:lstStyle/>
                    <a:p>
                      <a:pPr marL="61595" algn="ctr">
                        <a:lnSpc>
                          <a:spcPct val="115000"/>
                        </a:lnSpc>
                        <a:spcBef>
                          <a:spcPts val="230"/>
                        </a:spcBef>
                        <a:spcAft>
                          <a:spcPts val="1000"/>
                        </a:spcAft>
                      </a:pPr>
                      <a:r>
                        <a:rPr lang="tr-TR" sz="3600" b="1">
                          <a:effectLst/>
                        </a:rPr>
                        <a:t>Fiziki</a:t>
                      </a:r>
                      <a:r>
                        <a:rPr lang="tr-TR" sz="3600" b="1" spc="-15">
                          <a:effectLst/>
                        </a:rPr>
                        <a:t> </a:t>
                      </a:r>
                      <a:r>
                        <a:rPr lang="tr-TR" sz="3600" b="1" spc="5">
                          <a:effectLst/>
                        </a:rPr>
                        <a:t>İ</a:t>
                      </a:r>
                      <a:r>
                        <a:rPr lang="tr-TR" sz="3600" b="1">
                          <a:effectLst/>
                        </a:rPr>
                        <a:t>mk</a:t>
                      </a:r>
                      <a:r>
                        <a:rPr lang="tr-TR" sz="3600" b="1" spc="-10">
                          <a:effectLst/>
                        </a:rPr>
                        <a:t>â</a:t>
                      </a:r>
                      <a:r>
                        <a:rPr lang="tr-TR" sz="3600" b="1" spc="-5">
                          <a:effectLst/>
                        </a:rPr>
                        <a:t>n</a:t>
                      </a:r>
                      <a:r>
                        <a:rPr lang="tr-TR" sz="3600" b="1" spc="5">
                          <a:effectLst/>
                        </a:rPr>
                        <a:t>ı</a:t>
                      </a:r>
                      <a:r>
                        <a:rPr lang="tr-TR" sz="3600" b="1">
                          <a:effectLst/>
                        </a:rPr>
                        <a:t>n</a:t>
                      </a:r>
                      <a:r>
                        <a:rPr lang="tr-TR" sz="3600" b="1" spc="10">
                          <a:effectLst/>
                        </a:rPr>
                        <a:t> </a:t>
                      </a:r>
                      <a:r>
                        <a:rPr lang="tr-TR" sz="3600" b="1" spc="5">
                          <a:effectLst/>
                        </a:rPr>
                        <a:t>A</a:t>
                      </a:r>
                      <a:r>
                        <a:rPr lang="tr-TR" sz="3600" b="1">
                          <a:effectLst/>
                        </a:rPr>
                        <a:t>dı</a:t>
                      </a:r>
                      <a:endParaRPr lang="tr-TR" sz="3600" b="1">
                        <a:effectLst/>
                        <a:latin typeface="Calibri"/>
                        <a:ea typeface="Times New Roman"/>
                        <a:cs typeface="Times New Roman"/>
                      </a:endParaRPr>
                    </a:p>
                  </a:txBody>
                  <a:tcPr marL="68580" marR="68580" marT="0" marB="0" anchor="ctr"/>
                </a:tc>
                <a:tc>
                  <a:txBody>
                    <a:bodyPr/>
                    <a:lstStyle/>
                    <a:p>
                      <a:pPr algn="ctr">
                        <a:lnSpc>
                          <a:spcPct val="115000"/>
                        </a:lnSpc>
                        <a:spcBef>
                          <a:spcPts val="230"/>
                        </a:spcBef>
                        <a:spcAft>
                          <a:spcPts val="1000"/>
                        </a:spcAft>
                      </a:pPr>
                      <a:r>
                        <a:rPr lang="tr-TR" sz="3600" b="1" spc="10">
                          <a:effectLst/>
                        </a:rPr>
                        <a:t>     S</a:t>
                      </a:r>
                      <a:r>
                        <a:rPr lang="tr-TR" sz="3600" b="1" spc="-5">
                          <a:effectLst/>
                        </a:rPr>
                        <a:t>ay</a:t>
                      </a:r>
                      <a:r>
                        <a:rPr lang="tr-TR" sz="3600" b="1" spc="5">
                          <a:effectLst/>
                        </a:rPr>
                        <a:t>ı</a:t>
                      </a:r>
                      <a:r>
                        <a:rPr lang="tr-TR" sz="3600" b="1">
                          <a:effectLst/>
                        </a:rPr>
                        <a:t>sı</a:t>
                      </a:r>
                      <a:endParaRPr lang="tr-TR" sz="3600" b="1">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1"/>
                  </a:ext>
                </a:extLst>
              </a:tr>
              <a:tr h="1514912">
                <a:tc>
                  <a:txBody>
                    <a:bodyPr/>
                    <a:lstStyle/>
                    <a:p>
                      <a:pPr marR="262890" algn="ctr">
                        <a:lnSpc>
                          <a:spcPct val="115000"/>
                        </a:lnSpc>
                        <a:spcBef>
                          <a:spcPts val="230"/>
                        </a:spcBef>
                        <a:spcAft>
                          <a:spcPts val="1000"/>
                        </a:spcAft>
                      </a:pPr>
                      <a:r>
                        <a:rPr lang="tr-TR" sz="3600">
                          <a:effectLst/>
                        </a:rPr>
                        <a:t>    1</a:t>
                      </a:r>
                      <a:endParaRPr lang="tr-TR" sz="3600" b="1">
                        <a:effectLst/>
                        <a:latin typeface="Calibri"/>
                        <a:ea typeface="Times New Roman"/>
                        <a:cs typeface="Times New Roman"/>
                      </a:endParaRPr>
                    </a:p>
                  </a:txBody>
                  <a:tcPr marL="68580" marR="68580" marT="0" marB="0" anchor="ctr"/>
                </a:tc>
                <a:tc>
                  <a:txBody>
                    <a:bodyPr/>
                    <a:lstStyle/>
                    <a:p>
                      <a:pPr marL="61595" algn="l">
                        <a:lnSpc>
                          <a:spcPct val="115000"/>
                        </a:lnSpc>
                        <a:spcBef>
                          <a:spcPts val="230"/>
                        </a:spcBef>
                        <a:spcAft>
                          <a:spcPts val="1000"/>
                        </a:spcAft>
                      </a:pPr>
                      <a:r>
                        <a:rPr lang="tr-TR" sz="3600" b="1" spc="10" dirty="0">
                          <a:effectLst/>
                        </a:rPr>
                        <a:t>Futbol </a:t>
                      </a:r>
                      <a:r>
                        <a:rPr lang="tr-TR" sz="3600" b="1" dirty="0">
                          <a:effectLst/>
                        </a:rPr>
                        <a:t>Saha</a:t>
                      </a:r>
                      <a:r>
                        <a:rPr lang="tr-TR" sz="3600" b="1" spc="5" dirty="0">
                          <a:effectLst/>
                        </a:rPr>
                        <a:t>s</a:t>
                      </a:r>
                      <a:r>
                        <a:rPr lang="tr-TR" sz="3600" b="1" dirty="0">
                          <a:effectLst/>
                        </a:rPr>
                        <a:t>ı</a:t>
                      </a:r>
                      <a:endParaRPr lang="tr-TR" sz="3600" b="1" dirty="0">
                        <a:effectLst/>
                        <a:latin typeface="Calibri"/>
                        <a:ea typeface="Times New Roman"/>
                        <a:cs typeface="Times New Roman"/>
                      </a:endParaRPr>
                    </a:p>
                  </a:txBody>
                  <a:tcPr marL="68580" marR="68580" marT="0" marB="0"/>
                </a:tc>
                <a:tc>
                  <a:txBody>
                    <a:bodyPr/>
                    <a:lstStyle/>
                    <a:p>
                      <a:pPr algn="ctr"/>
                      <a:r>
                        <a:rPr lang="tr-TR" dirty="0" smtClean="0"/>
                        <a:t>-</a:t>
                      </a:r>
                      <a:endParaRPr lang="tr-TR" dirty="0"/>
                    </a:p>
                  </a:txBody>
                  <a:tcPr marL="68580" marR="68580" marT="0" marB="0" anchor="ctr"/>
                </a:tc>
                <a:extLst>
                  <a:ext uri="{0D108BD9-81ED-4DB2-BD59-A6C34878D82A}">
                    <a16:rowId xmlns:a16="http://schemas.microsoft.com/office/drawing/2014/main" val="10002"/>
                  </a:ext>
                </a:extLst>
              </a:tr>
              <a:tr h="1514912">
                <a:tc>
                  <a:txBody>
                    <a:bodyPr/>
                    <a:lstStyle/>
                    <a:p>
                      <a:pPr marR="262890" algn="ctr">
                        <a:lnSpc>
                          <a:spcPct val="115000"/>
                        </a:lnSpc>
                        <a:spcBef>
                          <a:spcPts val="230"/>
                        </a:spcBef>
                        <a:spcAft>
                          <a:spcPts val="1000"/>
                        </a:spcAft>
                      </a:pPr>
                      <a:r>
                        <a:rPr lang="tr-TR" sz="3600">
                          <a:effectLst/>
                        </a:rPr>
                        <a:t>    2</a:t>
                      </a:r>
                      <a:endParaRPr lang="tr-TR" sz="3600" b="1">
                        <a:effectLst/>
                        <a:latin typeface="Calibri"/>
                        <a:ea typeface="Times New Roman"/>
                        <a:cs typeface="Times New Roman"/>
                      </a:endParaRPr>
                    </a:p>
                  </a:txBody>
                  <a:tcPr marL="68580" marR="68580" marT="0" marB="0" anchor="ctr"/>
                </a:tc>
                <a:tc>
                  <a:txBody>
                    <a:bodyPr/>
                    <a:lstStyle/>
                    <a:p>
                      <a:pPr marL="61595" algn="l">
                        <a:lnSpc>
                          <a:spcPct val="115000"/>
                        </a:lnSpc>
                        <a:spcBef>
                          <a:spcPts val="230"/>
                        </a:spcBef>
                        <a:spcAft>
                          <a:spcPts val="1000"/>
                        </a:spcAft>
                      </a:pPr>
                      <a:r>
                        <a:rPr lang="tr-TR" sz="3600" b="1" spc="10" dirty="0">
                          <a:effectLst/>
                        </a:rPr>
                        <a:t>Voleybol </a:t>
                      </a:r>
                      <a:r>
                        <a:rPr lang="tr-TR" sz="3600" b="1" spc="15" dirty="0">
                          <a:effectLst/>
                        </a:rPr>
                        <a:t> </a:t>
                      </a:r>
                      <a:r>
                        <a:rPr lang="tr-TR" sz="3600" b="1" dirty="0">
                          <a:effectLst/>
                        </a:rPr>
                        <a:t>Saha</a:t>
                      </a:r>
                      <a:r>
                        <a:rPr lang="tr-TR" sz="3600" b="1" spc="5" dirty="0">
                          <a:effectLst/>
                        </a:rPr>
                        <a:t>s</a:t>
                      </a:r>
                      <a:r>
                        <a:rPr lang="tr-TR" sz="3600" b="1" dirty="0">
                          <a:effectLst/>
                        </a:rPr>
                        <a:t>ı</a:t>
                      </a:r>
                      <a:endParaRPr lang="tr-TR" sz="3600" b="1" dirty="0">
                        <a:effectLst/>
                        <a:latin typeface="Calibri"/>
                        <a:ea typeface="Times New Roman"/>
                        <a:cs typeface="Times New Roman"/>
                      </a:endParaRPr>
                    </a:p>
                  </a:txBody>
                  <a:tcPr marL="68580" marR="68580" marT="0" marB="0"/>
                </a:tc>
                <a:tc>
                  <a:txBody>
                    <a:bodyPr/>
                    <a:lstStyle/>
                    <a:p>
                      <a:pPr algn="ctr"/>
                      <a:r>
                        <a:rPr lang="tr-TR" dirty="0" smtClean="0"/>
                        <a:t>-</a:t>
                      </a:r>
                      <a:endParaRPr lang="tr-TR" dirty="0"/>
                    </a:p>
                  </a:txBody>
                  <a:tcPr marL="68580" marR="68580" marT="0" marB="0" anchor="ctr"/>
                </a:tc>
                <a:extLst>
                  <a:ext uri="{0D108BD9-81ED-4DB2-BD59-A6C34878D82A}">
                    <a16:rowId xmlns:a16="http://schemas.microsoft.com/office/drawing/2014/main" val="10003"/>
                  </a:ext>
                </a:extLst>
              </a:tr>
              <a:tr h="1514912">
                <a:tc>
                  <a:txBody>
                    <a:bodyPr/>
                    <a:lstStyle/>
                    <a:p>
                      <a:pPr marR="262890" algn="ctr">
                        <a:lnSpc>
                          <a:spcPct val="115000"/>
                        </a:lnSpc>
                        <a:spcBef>
                          <a:spcPts val="230"/>
                        </a:spcBef>
                        <a:spcAft>
                          <a:spcPts val="1000"/>
                        </a:spcAft>
                      </a:pPr>
                      <a:r>
                        <a:rPr lang="tr-TR" sz="3600" smtClean="0">
                          <a:effectLst/>
                        </a:rPr>
                        <a:t>    3</a:t>
                      </a:r>
                      <a:endParaRPr lang="tr-TR" sz="3600" b="1">
                        <a:effectLst/>
                        <a:latin typeface="Calibri"/>
                        <a:ea typeface="Times New Roman"/>
                        <a:cs typeface="Times New Roman"/>
                      </a:endParaRPr>
                    </a:p>
                  </a:txBody>
                  <a:tcPr marL="68580" marR="68580" marT="0" marB="0" anchor="ctr"/>
                </a:tc>
                <a:tc>
                  <a:txBody>
                    <a:bodyPr/>
                    <a:lstStyle/>
                    <a:p>
                      <a:pPr marL="61595" algn="l">
                        <a:lnSpc>
                          <a:spcPct val="115000"/>
                        </a:lnSpc>
                        <a:spcBef>
                          <a:spcPts val="230"/>
                        </a:spcBef>
                        <a:spcAft>
                          <a:spcPts val="1000"/>
                        </a:spcAft>
                      </a:pPr>
                      <a:r>
                        <a:rPr lang="tr-TR" sz="3600" b="1" dirty="0" smtClean="0">
                          <a:effectLst/>
                        </a:rPr>
                        <a:t>Basketbol</a:t>
                      </a:r>
                      <a:r>
                        <a:rPr lang="tr-TR" sz="3600" b="1" baseline="0" dirty="0" smtClean="0">
                          <a:effectLst/>
                        </a:rPr>
                        <a:t>  Sahası</a:t>
                      </a:r>
                      <a:endParaRPr lang="tr-TR" sz="3600" b="1" dirty="0">
                        <a:effectLst/>
                        <a:latin typeface="Calibri"/>
                        <a:ea typeface="Times New Roman"/>
                        <a:cs typeface="Times New Roman"/>
                      </a:endParaRPr>
                    </a:p>
                  </a:txBody>
                  <a:tcPr marL="68580" marR="68580" marT="0" marB="0"/>
                </a:tc>
                <a:tc>
                  <a:txBody>
                    <a:bodyPr/>
                    <a:lstStyle/>
                    <a:p>
                      <a:pPr algn="ctr"/>
                      <a:r>
                        <a:rPr lang="tr-TR" b="1" dirty="0" smtClean="0"/>
                        <a:t>1</a:t>
                      </a:r>
                      <a:endParaRPr lang="tr-TR" b="1" dirty="0"/>
                    </a:p>
                  </a:txBody>
                  <a:tcPr marL="68580" marR="68580" marT="0" marB="0" anchor="ctr"/>
                </a:tc>
                <a:extLst>
                  <a:ext uri="{0D108BD9-81ED-4DB2-BD59-A6C34878D82A}">
                    <a16:rowId xmlns:a16="http://schemas.microsoft.com/office/drawing/2014/main" val="10004"/>
                  </a:ext>
                </a:extLst>
              </a:tr>
              <a:tr h="1514912">
                <a:tc>
                  <a:txBody>
                    <a:bodyPr/>
                    <a:lstStyle/>
                    <a:p>
                      <a:pPr marR="262890" algn="ctr">
                        <a:lnSpc>
                          <a:spcPct val="115000"/>
                        </a:lnSpc>
                        <a:spcBef>
                          <a:spcPts val="230"/>
                        </a:spcBef>
                        <a:spcAft>
                          <a:spcPts val="1000"/>
                        </a:spcAft>
                      </a:pPr>
                      <a:r>
                        <a:rPr lang="tr-TR" sz="3600" smtClean="0">
                          <a:effectLst/>
                        </a:rPr>
                        <a:t>   4</a:t>
                      </a:r>
                      <a:endParaRPr lang="tr-TR" sz="3600" b="1">
                        <a:effectLst/>
                        <a:latin typeface="Calibri"/>
                        <a:ea typeface="Times New Roman"/>
                        <a:cs typeface="Times New Roman"/>
                      </a:endParaRPr>
                    </a:p>
                  </a:txBody>
                  <a:tcPr marL="68580" marR="68580" marT="0" marB="0" anchor="ctr"/>
                </a:tc>
                <a:tc>
                  <a:txBody>
                    <a:bodyPr/>
                    <a:lstStyle/>
                    <a:p>
                      <a:pPr marL="61595" algn="l">
                        <a:lnSpc>
                          <a:spcPct val="115000"/>
                        </a:lnSpc>
                        <a:spcBef>
                          <a:spcPts val="230"/>
                        </a:spcBef>
                        <a:spcAft>
                          <a:spcPts val="1000"/>
                        </a:spcAft>
                      </a:pPr>
                      <a:r>
                        <a:rPr lang="tr-TR" sz="3600" b="1" dirty="0" smtClean="0">
                          <a:effectLst/>
                        </a:rPr>
                        <a:t>Badminton</a:t>
                      </a:r>
                      <a:r>
                        <a:rPr lang="tr-TR" sz="3600" b="1" baseline="0" dirty="0" smtClean="0">
                          <a:effectLst/>
                        </a:rPr>
                        <a:t> Sahası</a:t>
                      </a:r>
                      <a:endParaRPr lang="tr-TR" sz="3600" b="1" dirty="0">
                        <a:effectLst/>
                        <a:latin typeface="Calibri"/>
                        <a:ea typeface="Times New Roman"/>
                        <a:cs typeface="Times New Roman"/>
                      </a:endParaRPr>
                    </a:p>
                  </a:txBody>
                  <a:tcPr marL="68580" marR="68580" marT="0" marB="0"/>
                </a:tc>
                <a:tc>
                  <a:txBody>
                    <a:bodyPr/>
                    <a:lstStyle/>
                    <a:p>
                      <a:pPr algn="ctr"/>
                      <a:r>
                        <a:rPr lang="tr-TR" dirty="0" smtClean="0"/>
                        <a:t>-</a:t>
                      </a:r>
                      <a:endParaRPr lang="tr-TR" dirty="0"/>
                    </a:p>
                  </a:txBody>
                  <a:tcPr marL="68580" marR="68580" marT="0" marB="0" anchor="ctr"/>
                </a:tc>
                <a:extLst>
                  <a:ext uri="{0D108BD9-81ED-4DB2-BD59-A6C34878D82A}">
                    <a16:rowId xmlns:a16="http://schemas.microsoft.com/office/drawing/2014/main" val="10005"/>
                  </a:ext>
                </a:extLst>
              </a:tr>
              <a:tr h="1514912">
                <a:tc>
                  <a:txBody>
                    <a:bodyPr/>
                    <a:lstStyle/>
                    <a:p>
                      <a:pPr marR="262890" algn="ctr">
                        <a:lnSpc>
                          <a:spcPct val="115000"/>
                        </a:lnSpc>
                        <a:spcBef>
                          <a:spcPts val="230"/>
                        </a:spcBef>
                        <a:spcAft>
                          <a:spcPts val="1000"/>
                        </a:spcAft>
                      </a:pPr>
                      <a:r>
                        <a:rPr lang="tr-TR" sz="3600" smtClean="0">
                          <a:effectLst/>
                        </a:rPr>
                        <a:t>   5</a:t>
                      </a:r>
                      <a:endParaRPr lang="tr-TR" sz="3600" b="1">
                        <a:effectLst/>
                        <a:latin typeface="Calibri"/>
                        <a:ea typeface="Times New Roman"/>
                        <a:cs typeface="Times New Roman"/>
                      </a:endParaRPr>
                    </a:p>
                  </a:txBody>
                  <a:tcPr marL="68580" marR="68580" marT="0" marB="0" anchor="ctr"/>
                </a:tc>
                <a:tc>
                  <a:txBody>
                    <a:bodyPr/>
                    <a:lstStyle/>
                    <a:p>
                      <a:pPr marL="61595" algn="l">
                        <a:lnSpc>
                          <a:spcPct val="115000"/>
                        </a:lnSpc>
                        <a:spcBef>
                          <a:spcPts val="230"/>
                        </a:spcBef>
                        <a:spcAft>
                          <a:spcPts val="1000"/>
                        </a:spcAft>
                      </a:pPr>
                      <a:endParaRPr lang="tr-TR" sz="3600" b="1" dirty="0">
                        <a:effectLst/>
                        <a:latin typeface="Calibri"/>
                        <a:ea typeface="Times New Roman"/>
                        <a:cs typeface="Times New Roman"/>
                      </a:endParaRPr>
                    </a:p>
                  </a:txBody>
                  <a:tcPr marL="68580" marR="68580" marT="0" marB="0"/>
                </a:tc>
                <a:tc>
                  <a:txBody>
                    <a:bodyPr/>
                    <a:lstStyle/>
                    <a:p>
                      <a:endParaRPr lang="tr-TR"/>
                    </a:p>
                  </a:txBody>
                  <a:tcPr marL="68580" marR="68580" marT="0" marB="0" anchor="ctr"/>
                </a:tc>
                <a:extLst>
                  <a:ext uri="{0D108BD9-81ED-4DB2-BD59-A6C34878D82A}">
                    <a16:rowId xmlns:a16="http://schemas.microsoft.com/office/drawing/2014/main" val="10006"/>
                  </a:ext>
                </a:extLst>
              </a:tr>
              <a:tr h="1514912">
                <a:tc>
                  <a:txBody>
                    <a:bodyPr/>
                    <a:lstStyle/>
                    <a:p>
                      <a:pPr marR="262890" algn="ctr">
                        <a:lnSpc>
                          <a:spcPct val="115000"/>
                        </a:lnSpc>
                        <a:spcBef>
                          <a:spcPts val="230"/>
                        </a:spcBef>
                        <a:spcAft>
                          <a:spcPts val="1000"/>
                        </a:spcAft>
                      </a:pPr>
                      <a:r>
                        <a:rPr lang="tr-TR" sz="3600" smtClean="0">
                          <a:effectLst/>
                        </a:rPr>
                        <a:t>  6</a:t>
                      </a:r>
                      <a:endParaRPr lang="tr-TR" sz="3600" b="1">
                        <a:effectLst/>
                        <a:latin typeface="Calibri"/>
                        <a:ea typeface="Times New Roman"/>
                        <a:cs typeface="Times New Roman"/>
                      </a:endParaRPr>
                    </a:p>
                  </a:txBody>
                  <a:tcPr marL="68580" marR="68580" marT="0" marB="0" anchor="ctr"/>
                </a:tc>
                <a:tc>
                  <a:txBody>
                    <a:bodyPr/>
                    <a:lstStyle/>
                    <a:p>
                      <a:pPr marL="61595" marR="0" indent="0" algn="l" defTabSz="1828800" rtl="0" eaLnBrk="1" fontAlgn="auto" latinLnBrk="0" hangingPunct="1">
                        <a:lnSpc>
                          <a:spcPct val="115000"/>
                        </a:lnSpc>
                        <a:spcBef>
                          <a:spcPts val="230"/>
                        </a:spcBef>
                        <a:spcAft>
                          <a:spcPts val="1000"/>
                        </a:spcAft>
                        <a:buClrTx/>
                        <a:buSzTx/>
                        <a:buFontTx/>
                        <a:buNone/>
                        <a:tabLst/>
                        <a:defRPr/>
                      </a:pPr>
                      <a:endParaRPr lang="tr-TR" sz="3600" b="1" dirty="0" smtClean="0">
                        <a:effectLst/>
                        <a:latin typeface="+mn-lt"/>
                        <a:ea typeface="Times New Roman"/>
                        <a:cs typeface="Times New Roman"/>
                      </a:endParaRPr>
                    </a:p>
                  </a:txBody>
                  <a:tcPr marL="68580" marR="68580" marT="0" marB="0"/>
                </a:tc>
                <a:tc>
                  <a:txBody>
                    <a:bodyPr/>
                    <a:lstStyle/>
                    <a:p>
                      <a:endParaRPr lang="tr-TR"/>
                    </a:p>
                  </a:txBody>
                  <a:tcPr marL="68580" marR="68580" marT="0" marB="0" anchor="ctr"/>
                </a:tc>
                <a:extLst>
                  <a:ext uri="{0D108BD9-81ED-4DB2-BD59-A6C34878D82A}">
                    <a16:rowId xmlns:a16="http://schemas.microsoft.com/office/drawing/2014/main" val="10007"/>
                  </a:ext>
                </a:extLst>
              </a:tr>
              <a:tr h="1514912">
                <a:tc gridSpan="2">
                  <a:txBody>
                    <a:bodyPr/>
                    <a:lstStyle/>
                    <a:p>
                      <a:pPr marR="262890" algn="ctr">
                        <a:lnSpc>
                          <a:spcPct val="115000"/>
                        </a:lnSpc>
                        <a:spcBef>
                          <a:spcPts val="230"/>
                        </a:spcBef>
                        <a:spcAft>
                          <a:spcPts val="1000"/>
                        </a:spcAft>
                      </a:pPr>
                      <a:r>
                        <a:rPr lang="tr-TR" sz="3600" dirty="0" smtClean="0">
                          <a:effectLst/>
                        </a:rPr>
                        <a:t>TOPLAM</a:t>
                      </a:r>
                      <a:endParaRPr lang="tr-TR" sz="3600" b="1" dirty="0">
                        <a:effectLst/>
                        <a:latin typeface="Calibri"/>
                        <a:ea typeface="Times New Roman"/>
                        <a:cs typeface="Times New Roman"/>
                      </a:endParaRPr>
                    </a:p>
                  </a:txBody>
                  <a:tcPr marL="68580" marR="68580" marT="0" marB="0" anchor="ctr"/>
                </a:tc>
                <a:tc hMerge="1">
                  <a:txBody>
                    <a:bodyPr/>
                    <a:lstStyle/>
                    <a:p>
                      <a:pPr marL="61595" algn="l">
                        <a:lnSpc>
                          <a:spcPct val="115000"/>
                        </a:lnSpc>
                        <a:spcBef>
                          <a:spcPts val="230"/>
                        </a:spcBef>
                        <a:spcAft>
                          <a:spcPts val="1000"/>
                        </a:spcAft>
                      </a:pPr>
                      <a:endParaRPr lang="tr-TR" sz="3600">
                        <a:effectLst/>
                        <a:latin typeface="Calibri"/>
                        <a:ea typeface="Times New Roman"/>
                        <a:cs typeface="Times New Roman"/>
                      </a:endParaRPr>
                    </a:p>
                  </a:txBody>
                  <a:tcPr marL="68580" marR="68580" marT="0" marB="0"/>
                </a:tc>
                <a:tc>
                  <a:txBody>
                    <a:bodyPr/>
                    <a:lstStyle/>
                    <a:p>
                      <a:pPr algn="ctr"/>
                      <a:r>
                        <a:rPr lang="tr-TR" dirty="0" smtClean="0"/>
                        <a:t>1</a:t>
                      </a:r>
                      <a:endParaRPr lang="tr-TR" dirty="0"/>
                    </a:p>
                  </a:txBody>
                  <a:tcPr marL="68580" marR="68580" marT="0"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86576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769441"/>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Genel Bilgiler</a:t>
            </a:r>
          </a:p>
        </p:txBody>
      </p:sp>
      <p:graphicFrame>
        <p:nvGraphicFramePr>
          <p:cNvPr id="2" name="Tablo 1"/>
          <p:cNvGraphicFramePr>
            <a:graphicFrameLocks noGrp="1"/>
          </p:cNvGraphicFramePr>
          <p:nvPr>
            <p:extLst>
              <p:ext uri="{D42A27DB-BD31-4B8C-83A1-F6EECF244321}">
                <p14:modId xmlns:p14="http://schemas.microsoft.com/office/powerpoint/2010/main" val="2427840706"/>
              </p:ext>
            </p:extLst>
          </p:nvPr>
        </p:nvGraphicFramePr>
        <p:xfrm>
          <a:off x="5719864" y="-1"/>
          <a:ext cx="18664136" cy="13733442"/>
        </p:xfrm>
        <a:graphic>
          <a:graphicData uri="http://schemas.openxmlformats.org/drawingml/2006/table">
            <a:tbl>
              <a:tblPr firstRow="1" firstCol="1" bandRow="1">
                <a:tableStyleId>{5C22544A-7EE6-4342-B048-85BDC9FD1C3A}</a:tableStyleId>
              </a:tblPr>
              <a:tblGrid>
                <a:gridCol w="3971574">
                  <a:extLst>
                    <a:ext uri="{9D8B030D-6E8A-4147-A177-3AD203B41FA5}">
                      <a16:colId xmlns:a16="http://schemas.microsoft.com/office/drawing/2014/main" val="20000"/>
                    </a:ext>
                  </a:extLst>
                </a:gridCol>
                <a:gridCol w="5300635">
                  <a:extLst>
                    <a:ext uri="{9D8B030D-6E8A-4147-A177-3AD203B41FA5}">
                      <a16:colId xmlns:a16="http://schemas.microsoft.com/office/drawing/2014/main" val="20001"/>
                    </a:ext>
                  </a:extLst>
                </a:gridCol>
                <a:gridCol w="3770304">
                  <a:extLst>
                    <a:ext uri="{9D8B030D-6E8A-4147-A177-3AD203B41FA5}">
                      <a16:colId xmlns:a16="http://schemas.microsoft.com/office/drawing/2014/main" val="20002"/>
                    </a:ext>
                  </a:extLst>
                </a:gridCol>
                <a:gridCol w="5621623">
                  <a:extLst>
                    <a:ext uri="{9D8B030D-6E8A-4147-A177-3AD203B41FA5}">
                      <a16:colId xmlns:a16="http://schemas.microsoft.com/office/drawing/2014/main" val="20003"/>
                    </a:ext>
                  </a:extLst>
                </a:gridCol>
              </a:tblGrid>
              <a:tr h="1848626">
                <a:tc gridSpan="2">
                  <a:txBody>
                    <a:bodyPr/>
                    <a:lstStyle/>
                    <a:p>
                      <a:pPr algn="ctr">
                        <a:lnSpc>
                          <a:spcPct val="115000"/>
                        </a:lnSpc>
                        <a:spcAft>
                          <a:spcPts val="1000"/>
                        </a:spcAft>
                      </a:pPr>
                      <a:r>
                        <a:rPr lang="tr-TR" sz="5400" dirty="0">
                          <a:effectLst/>
                        </a:rPr>
                        <a:t>TEMEL BİLGİLER</a:t>
                      </a:r>
                      <a:endParaRPr lang="tr-TR" sz="4400" dirty="0">
                        <a:effectLst/>
                        <a:latin typeface="Calibri"/>
                        <a:ea typeface="Times New Roman"/>
                        <a:cs typeface="Times New Roman"/>
                      </a:endParaRPr>
                    </a:p>
                  </a:txBody>
                  <a:tcPr marL="68580" marR="68580" marT="0" marB="0" anchor="ctr"/>
                </a:tc>
                <a:tc hMerge="1">
                  <a:txBody>
                    <a:bodyPr/>
                    <a:lstStyle/>
                    <a:p>
                      <a:endParaRPr lang="tr-TR"/>
                    </a:p>
                  </a:txBody>
                  <a:tcPr/>
                </a:tc>
                <a:tc gridSpan="2">
                  <a:txBody>
                    <a:bodyPr/>
                    <a:lstStyle/>
                    <a:p>
                      <a:pPr algn="ctr">
                        <a:lnSpc>
                          <a:spcPct val="115000"/>
                        </a:lnSpc>
                        <a:spcAft>
                          <a:spcPts val="1000"/>
                        </a:spcAft>
                      </a:pPr>
                      <a:r>
                        <a:rPr lang="tr-TR" sz="5400">
                          <a:effectLst/>
                        </a:rPr>
                        <a:t>İLETİŞİM BİLGİLERİ</a:t>
                      </a:r>
                      <a:endParaRPr lang="tr-TR" sz="4400">
                        <a:effectLst/>
                        <a:latin typeface="Calibri"/>
                        <a:ea typeface="Times New Roman"/>
                        <a:cs typeface="Times New Roman"/>
                      </a:endParaRPr>
                    </a:p>
                  </a:txBody>
                  <a:tcPr marL="68580" marR="68580" marT="0" marB="0" anchor="ctr"/>
                </a:tc>
                <a:tc hMerge="1">
                  <a:txBody>
                    <a:bodyPr/>
                    <a:lstStyle/>
                    <a:p>
                      <a:endParaRPr lang="tr-TR"/>
                    </a:p>
                  </a:txBody>
                  <a:tcPr/>
                </a:tc>
                <a:extLst>
                  <a:ext uri="{0D108BD9-81ED-4DB2-BD59-A6C34878D82A}">
                    <a16:rowId xmlns:a16="http://schemas.microsoft.com/office/drawing/2014/main" val="10000"/>
                  </a:ext>
                </a:extLst>
              </a:tr>
              <a:tr h="1809486">
                <a:tc>
                  <a:txBody>
                    <a:bodyPr/>
                    <a:lstStyle/>
                    <a:p>
                      <a:pPr>
                        <a:lnSpc>
                          <a:spcPct val="115000"/>
                        </a:lnSpc>
                        <a:spcAft>
                          <a:spcPts val="1000"/>
                        </a:spcAft>
                      </a:pPr>
                      <a:r>
                        <a:rPr lang="tr-TR" sz="4400">
                          <a:effectLst/>
                        </a:rPr>
                        <a:t>KURUM KODU </a:t>
                      </a:r>
                      <a:endParaRPr lang="tr-TR" sz="44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400" b="1" dirty="0" smtClean="0">
                          <a:effectLst/>
                          <a:latin typeface="Calibri"/>
                          <a:ea typeface="Times New Roman"/>
                          <a:cs typeface="Times New Roman"/>
                        </a:rPr>
                        <a:t>196530</a:t>
                      </a:r>
                      <a:endParaRPr lang="tr-TR" sz="4400" b="1" dirty="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400" b="1" dirty="0">
                          <a:solidFill>
                            <a:schemeClr val="bg1"/>
                          </a:solidFill>
                          <a:effectLst/>
                        </a:rPr>
                        <a:t>KURUM MÜDÜRÜ</a:t>
                      </a:r>
                      <a:endParaRPr lang="tr-TR" sz="44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nSpc>
                          <a:spcPct val="115000"/>
                        </a:lnSpc>
                        <a:spcAft>
                          <a:spcPts val="1000"/>
                        </a:spcAft>
                      </a:pPr>
                      <a:r>
                        <a:rPr lang="tr-TR" sz="4400" b="1" dirty="0" smtClean="0">
                          <a:effectLst/>
                          <a:latin typeface="Calibri"/>
                          <a:ea typeface="Times New Roman"/>
                          <a:cs typeface="Times New Roman"/>
                        </a:rPr>
                        <a:t>HALİL İBRAHİM KILIÇASLAN</a:t>
                      </a:r>
                      <a:endParaRPr lang="tr-TR" sz="44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1"/>
                  </a:ext>
                </a:extLst>
              </a:tr>
              <a:tr h="1524847">
                <a:tc>
                  <a:txBody>
                    <a:bodyPr/>
                    <a:lstStyle/>
                    <a:p>
                      <a:pPr>
                        <a:lnSpc>
                          <a:spcPct val="115000"/>
                        </a:lnSpc>
                        <a:spcAft>
                          <a:spcPts val="1000"/>
                        </a:spcAft>
                      </a:pPr>
                      <a:r>
                        <a:rPr lang="tr-TR" sz="4400">
                          <a:effectLst/>
                        </a:rPr>
                        <a:t>KURUM ADI        </a:t>
                      </a:r>
                      <a:endParaRPr lang="tr-TR" sz="44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400" b="1" dirty="0" smtClean="0">
                          <a:effectLst/>
                          <a:latin typeface="Calibri"/>
                          <a:ea typeface="Times New Roman"/>
                          <a:cs typeface="Times New Roman"/>
                        </a:rPr>
                        <a:t>HALK</a:t>
                      </a:r>
                      <a:r>
                        <a:rPr lang="tr-TR" sz="4400" b="1" baseline="0" dirty="0" smtClean="0">
                          <a:effectLst/>
                          <a:latin typeface="Calibri"/>
                          <a:ea typeface="Times New Roman"/>
                          <a:cs typeface="Times New Roman"/>
                        </a:rPr>
                        <a:t> EĞİTİMİ MERKEZİ</a:t>
                      </a:r>
                      <a:endParaRPr lang="tr-TR" sz="4400" b="1" dirty="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400" b="1" dirty="0">
                          <a:solidFill>
                            <a:schemeClr val="bg1"/>
                          </a:solidFill>
                          <a:effectLst/>
                        </a:rPr>
                        <a:t>TELEFON</a:t>
                      </a:r>
                      <a:endParaRPr lang="tr-TR" sz="44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nSpc>
                          <a:spcPct val="115000"/>
                        </a:lnSpc>
                        <a:spcAft>
                          <a:spcPts val="1000"/>
                        </a:spcAft>
                      </a:pPr>
                      <a:r>
                        <a:rPr lang="tr-TR" sz="3600" b="1" kern="1200" dirty="0" smtClean="0">
                          <a:solidFill>
                            <a:schemeClr val="dk1"/>
                          </a:solidFill>
                          <a:latin typeface="+mn-lt"/>
                          <a:ea typeface="+mn-ea"/>
                          <a:cs typeface="+mn-cs"/>
                        </a:rPr>
                        <a:t>5056621911</a:t>
                      </a:r>
                      <a:endParaRPr lang="tr-TR" sz="44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2"/>
                  </a:ext>
                </a:extLst>
              </a:tr>
              <a:tr h="1524847">
                <a:tc>
                  <a:txBody>
                    <a:bodyPr/>
                    <a:lstStyle/>
                    <a:p>
                      <a:pPr>
                        <a:lnSpc>
                          <a:spcPct val="115000"/>
                        </a:lnSpc>
                        <a:spcAft>
                          <a:spcPts val="1000"/>
                        </a:spcAft>
                      </a:pPr>
                      <a:r>
                        <a:rPr lang="tr-TR" sz="4400">
                          <a:effectLst/>
                        </a:rPr>
                        <a:t>KURUM TÜRÜ      </a:t>
                      </a:r>
                      <a:endParaRPr lang="tr-TR" sz="4400">
                        <a:effectLst/>
                        <a:latin typeface="Calibri"/>
                        <a:ea typeface="Times New Roman"/>
                        <a:cs typeface="Times New Roman"/>
                      </a:endParaRPr>
                    </a:p>
                  </a:txBody>
                  <a:tcPr marL="68580" marR="68580" marT="0" marB="0" anchor="ctr"/>
                </a:tc>
                <a:tc>
                  <a:txBody>
                    <a:bodyPr/>
                    <a:lstStyle/>
                    <a:p>
                      <a:r>
                        <a:rPr lang="tr-TR" b="1" dirty="0" smtClean="0"/>
                        <a:t>YAYGIN EĞİTİM KURUMU</a:t>
                      </a:r>
                      <a:endParaRPr lang="tr-TR" b="1" dirty="0"/>
                    </a:p>
                  </a:txBody>
                  <a:tcPr marL="68580" marR="68580" marT="0" marB="0" anchor="ctr"/>
                </a:tc>
                <a:tc>
                  <a:txBody>
                    <a:bodyPr/>
                    <a:lstStyle/>
                    <a:p>
                      <a:pPr>
                        <a:lnSpc>
                          <a:spcPct val="115000"/>
                        </a:lnSpc>
                        <a:spcAft>
                          <a:spcPts val="1000"/>
                        </a:spcAft>
                      </a:pPr>
                      <a:r>
                        <a:rPr lang="tr-TR" sz="4400" b="1" dirty="0">
                          <a:solidFill>
                            <a:schemeClr val="bg1"/>
                          </a:solidFill>
                          <a:effectLst/>
                        </a:rPr>
                        <a:t>FAX </a:t>
                      </a:r>
                      <a:endParaRPr lang="tr-TR" sz="44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r>
                        <a:rPr lang="tr-TR" b="1" dirty="0" smtClean="0"/>
                        <a:t>-</a:t>
                      </a:r>
                      <a:endParaRPr lang="tr-TR" b="1" dirty="0"/>
                    </a:p>
                  </a:txBody>
                  <a:tcPr marL="68580" marR="68580" marT="0" marB="0" anchor="ctr"/>
                </a:tc>
                <a:extLst>
                  <a:ext uri="{0D108BD9-81ED-4DB2-BD59-A6C34878D82A}">
                    <a16:rowId xmlns:a16="http://schemas.microsoft.com/office/drawing/2014/main" val="10003"/>
                  </a:ext>
                </a:extLst>
              </a:tr>
              <a:tr h="4012380">
                <a:tc>
                  <a:txBody>
                    <a:bodyPr/>
                    <a:lstStyle/>
                    <a:p>
                      <a:pPr>
                        <a:lnSpc>
                          <a:spcPct val="115000"/>
                        </a:lnSpc>
                        <a:spcAft>
                          <a:spcPts val="1000"/>
                        </a:spcAft>
                      </a:pPr>
                      <a:r>
                        <a:rPr lang="tr-TR" sz="4400">
                          <a:effectLst/>
                        </a:rPr>
                        <a:t>YERLEŞİM YERİ  </a:t>
                      </a:r>
                      <a:endParaRPr lang="tr-TR" sz="4400">
                        <a:effectLst/>
                        <a:latin typeface="Calibri"/>
                        <a:ea typeface="Times New Roman"/>
                        <a:cs typeface="Times New Roman"/>
                      </a:endParaRPr>
                    </a:p>
                  </a:txBody>
                  <a:tcPr marL="68580" marR="68580" marT="0" marB="0" anchor="ctr"/>
                </a:tc>
                <a:tc>
                  <a:txBody>
                    <a:bodyPr/>
                    <a:lstStyle/>
                    <a:p>
                      <a:r>
                        <a:rPr lang="tr-TR" b="1" dirty="0" smtClean="0"/>
                        <a:t>ŞEHİR</a:t>
                      </a:r>
                      <a:r>
                        <a:rPr lang="tr-TR" b="1" baseline="0" dirty="0" smtClean="0"/>
                        <a:t> MERKEZİ</a:t>
                      </a:r>
                      <a:endParaRPr lang="tr-TR" b="1" dirty="0"/>
                    </a:p>
                  </a:txBody>
                  <a:tcPr marL="68580" marR="68580" marT="0" marB="0" anchor="ctr"/>
                </a:tc>
                <a:tc>
                  <a:txBody>
                    <a:bodyPr/>
                    <a:lstStyle/>
                    <a:p>
                      <a:pPr>
                        <a:lnSpc>
                          <a:spcPct val="115000"/>
                        </a:lnSpc>
                        <a:spcAft>
                          <a:spcPts val="1000"/>
                        </a:spcAft>
                      </a:pPr>
                      <a:r>
                        <a:rPr lang="tr-TR" sz="4400" b="1" dirty="0">
                          <a:solidFill>
                            <a:schemeClr val="bg1"/>
                          </a:solidFill>
                          <a:effectLst/>
                        </a:rPr>
                        <a:t>E-POSTA</a:t>
                      </a:r>
                      <a:endParaRPr lang="tr-TR" sz="44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r>
                        <a:rPr lang="tr-TR" b="1" dirty="0" smtClean="0"/>
                        <a:t>196530@</a:t>
                      </a:r>
                      <a:r>
                        <a:rPr lang="tr-TR" b="1" dirty="0" err="1" smtClean="0"/>
                        <a:t>meb</a:t>
                      </a:r>
                      <a:r>
                        <a:rPr lang="tr-TR" b="1" dirty="0" smtClean="0"/>
                        <a:t>.k12.tr</a:t>
                      </a:r>
                      <a:endParaRPr lang="tr-TR" b="1" dirty="0"/>
                    </a:p>
                  </a:txBody>
                  <a:tcPr marL="68580" marR="68580" marT="0" marB="0" anchor="ctr"/>
                </a:tc>
                <a:extLst>
                  <a:ext uri="{0D108BD9-81ED-4DB2-BD59-A6C34878D82A}">
                    <a16:rowId xmlns:a16="http://schemas.microsoft.com/office/drawing/2014/main" val="10004"/>
                  </a:ext>
                </a:extLst>
              </a:tr>
              <a:tr h="2995815">
                <a:tc>
                  <a:txBody>
                    <a:bodyPr/>
                    <a:lstStyle/>
                    <a:p>
                      <a:pPr>
                        <a:lnSpc>
                          <a:spcPct val="115000"/>
                        </a:lnSpc>
                        <a:spcAft>
                          <a:spcPts val="1000"/>
                        </a:spcAft>
                      </a:pPr>
                      <a:r>
                        <a:rPr lang="tr-TR" sz="4400">
                          <a:effectLst/>
                        </a:rPr>
                        <a:t>HİZMETE GİRİŞ YILI    </a:t>
                      </a:r>
                      <a:endParaRPr lang="tr-TR" sz="4400">
                        <a:effectLst/>
                        <a:latin typeface="Calibri"/>
                        <a:ea typeface="Times New Roman"/>
                        <a:cs typeface="Times New Roman"/>
                      </a:endParaRPr>
                    </a:p>
                  </a:txBody>
                  <a:tcPr marL="68580" marR="68580" marT="0" marB="0" anchor="ctr"/>
                </a:tc>
                <a:tc>
                  <a:txBody>
                    <a:bodyPr/>
                    <a:lstStyle/>
                    <a:p>
                      <a:r>
                        <a:rPr lang="tr-TR" b="1" dirty="0" smtClean="0"/>
                        <a:t>1964</a:t>
                      </a:r>
                      <a:endParaRPr lang="tr-TR" b="1" dirty="0"/>
                    </a:p>
                  </a:txBody>
                  <a:tcPr marL="68580" marR="68580" marT="0" marB="0" anchor="ctr"/>
                </a:tc>
                <a:tc>
                  <a:txBody>
                    <a:bodyPr/>
                    <a:lstStyle/>
                    <a:p>
                      <a:pPr>
                        <a:lnSpc>
                          <a:spcPct val="115000"/>
                        </a:lnSpc>
                        <a:spcAft>
                          <a:spcPts val="1000"/>
                        </a:spcAft>
                      </a:pPr>
                      <a:r>
                        <a:rPr lang="tr-TR" sz="4400" b="1" dirty="0">
                          <a:solidFill>
                            <a:schemeClr val="bg1"/>
                          </a:solidFill>
                          <a:effectLst/>
                        </a:rPr>
                        <a:t>ADRES</a:t>
                      </a:r>
                      <a:endParaRPr lang="tr-TR" sz="44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r>
                        <a:rPr lang="tr-TR" sz="3600" b="1" kern="1200" dirty="0" err="1" smtClean="0">
                          <a:solidFill>
                            <a:schemeClr val="dk1"/>
                          </a:solidFill>
                          <a:latin typeface="+mn-lt"/>
                          <a:ea typeface="+mn-ea"/>
                          <a:cs typeface="+mn-cs"/>
                        </a:rPr>
                        <a:t>Fenk</a:t>
                      </a:r>
                      <a:r>
                        <a:rPr lang="tr-TR" sz="3600" b="1" kern="1200" dirty="0" smtClean="0">
                          <a:solidFill>
                            <a:schemeClr val="dk1"/>
                          </a:solidFill>
                          <a:latin typeface="+mn-lt"/>
                          <a:ea typeface="+mn-ea"/>
                          <a:cs typeface="+mn-cs"/>
                        </a:rPr>
                        <a:t> </a:t>
                      </a:r>
                      <a:r>
                        <a:rPr lang="tr-TR" sz="3600" b="1" kern="1200" dirty="0" err="1" smtClean="0">
                          <a:solidFill>
                            <a:schemeClr val="dk1"/>
                          </a:solidFill>
                          <a:latin typeface="+mn-lt"/>
                          <a:ea typeface="+mn-ea"/>
                          <a:cs typeface="+mn-cs"/>
                        </a:rPr>
                        <a:t>Mh</a:t>
                      </a:r>
                      <a:r>
                        <a:rPr lang="tr-TR" sz="3600" b="1" kern="1200" dirty="0" smtClean="0">
                          <a:solidFill>
                            <a:schemeClr val="dk1"/>
                          </a:solidFill>
                          <a:latin typeface="+mn-lt"/>
                          <a:ea typeface="+mn-ea"/>
                          <a:cs typeface="+mn-cs"/>
                        </a:rPr>
                        <a:t>. Çarşamba </a:t>
                      </a:r>
                      <a:r>
                        <a:rPr lang="tr-TR" sz="3600" b="1" kern="1200" dirty="0" err="1" smtClean="0">
                          <a:solidFill>
                            <a:schemeClr val="dk1"/>
                          </a:solidFill>
                          <a:latin typeface="+mn-lt"/>
                          <a:ea typeface="+mn-ea"/>
                          <a:cs typeface="+mn-cs"/>
                        </a:rPr>
                        <a:t>Cd</a:t>
                      </a:r>
                      <a:r>
                        <a:rPr lang="tr-TR" sz="3600" b="1" kern="1200" dirty="0" smtClean="0">
                          <a:solidFill>
                            <a:schemeClr val="dk1"/>
                          </a:solidFill>
                          <a:latin typeface="+mn-lt"/>
                          <a:ea typeface="+mn-ea"/>
                          <a:cs typeface="+mn-cs"/>
                        </a:rPr>
                        <a:t>. Efe </a:t>
                      </a:r>
                      <a:r>
                        <a:rPr lang="tr-TR" sz="3600" b="1" kern="1200" dirty="0" err="1" smtClean="0">
                          <a:solidFill>
                            <a:schemeClr val="dk1"/>
                          </a:solidFill>
                          <a:latin typeface="+mn-lt"/>
                          <a:ea typeface="+mn-ea"/>
                          <a:cs typeface="+mn-cs"/>
                        </a:rPr>
                        <a:t>Sk</a:t>
                      </a:r>
                      <a:r>
                        <a:rPr lang="tr-TR" sz="3600" b="1" kern="1200" dirty="0" smtClean="0">
                          <a:solidFill>
                            <a:schemeClr val="dk1"/>
                          </a:solidFill>
                          <a:latin typeface="+mn-lt"/>
                          <a:ea typeface="+mn-ea"/>
                          <a:cs typeface="+mn-cs"/>
                        </a:rPr>
                        <a:t>. No:4</a:t>
                      </a:r>
                      <a:endParaRPr lang="tr-TR" b="1" dirty="0"/>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36391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1446550"/>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EĞİTİM OLANAKLARI</a:t>
            </a:r>
          </a:p>
        </p:txBody>
      </p:sp>
      <p:graphicFrame>
        <p:nvGraphicFramePr>
          <p:cNvPr id="4" name="Tablo 3"/>
          <p:cNvGraphicFramePr>
            <a:graphicFrameLocks noGrp="1"/>
          </p:cNvGraphicFramePr>
          <p:nvPr>
            <p:extLst>
              <p:ext uri="{D42A27DB-BD31-4B8C-83A1-F6EECF244321}">
                <p14:modId xmlns:p14="http://schemas.microsoft.com/office/powerpoint/2010/main" val="574199355"/>
              </p:ext>
            </p:extLst>
          </p:nvPr>
        </p:nvGraphicFramePr>
        <p:xfrm>
          <a:off x="5719864" y="0"/>
          <a:ext cx="18664135" cy="13715999"/>
        </p:xfrm>
        <a:graphic>
          <a:graphicData uri="http://schemas.openxmlformats.org/drawingml/2006/table">
            <a:tbl>
              <a:tblPr firstRow="1" firstCol="1" bandRow="1">
                <a:tableStyleId>{5C22544A-7EE6-4342-B048-85BDC9FD1C3A}</a:tableStyleId>
              </a:tblPr>
              <a:tblGrid>
                <a:gridCol w="5031700">
                  <a:extLst>
                    <a:ext uri="{9D8B030D-6E8A-4147-A177-3AD203B41FA5}">
                      <a16:colId xmlns:a16="http://schemas.microsoft.com/office/drawing/2014/main" val="20000"/>
                    </a:ext>
                  </a:extLst>
                </a:gridCol>
                <a:gridCol w="2118519">
                  <a:extLst>
                    <a:ext uri="{9D8B030D-6E8A-4147-A177-3AD203B41FA5}">
                      <a16:colId xmlns:a16="http://schemas.microsoft.com/office/drawing/2014/main" val="20001"/>
                    </a:ext>
                  </a:extLst>
                </a:gridCol>
                <a:gridCol w="2144545">
                  <a:extLst>
                    <a:ext uri="{9D8B030D-6E8A-4147-A177-3AD203B41FA5}">
                      <a16:colId xmlns:a16="http://schemas.microsoft.com/office/drawing/2014/main" val="20002"/>
                    </a:ext>
                  </a:extLst>
                </a:gridCol>
                <a:gridCol w="3747748">
                  <a:extLst>
                    <a:ext uri="{9D8B030D-6E8A-4147-A177-3AD203B41FA5}">
                      <a16:colId xmlns:a16="http://schemas.microsoft.com/office/drawing/2014/main" val="20003"/>
                    </a:ext>
                  </a:extLst>
                </a:gridCol>
                <a:gridCol w="4060061">
                  <a:extLst>
                    <a:ext uri="{9D8B030D-6E8A-4147-A177-3AD203B41FA5}">
                      <a16:colId xmlns:a16="http://schemas.microsoft.com/office/drawing/2014/main" val="20004"/>
                    </a:ext>
                  </a:extLst>
                </a:gridCol>
                <a:gridCol w="1561562">
                  <a:extLst>
                    <a:ext uri="{9D8B030D-6E8A-4147-A177-3AD203B41FA5}">
                      <a16:colId xmlns:a16="http://schemas.microsoft.com/office/drawing/2014/main" val="20005"/>
                    </a:ext>
                  </a:extLst>
                </a:gridCol>
              </a:tblGrid>
              <a:tr h="1137088">
                <a:tc gridSpan="6">
                  <a:txBody>
                    <a:bodyPr/>
                    <a:lstStyle/>
                    <a:p>
                      <a:pPr algn="ctr">
                        <a:lnSpc>
                          <a:spcPct val="115000"/>
                        </a:lnSpc>
                        <a:spcAft>
                          <a:spcPts val="1000"/>
                        </a:spcAft>
                      </a:pPr>
                      <a:r>
                        <a:rPr lang="tr-TR" sz="4800" dirty="0">
                          <a:effectLst/>
                        </a:rPr>
                        <a:t>EĞİTİM OLANAKLARI</a:t>
                      </a:r>
                      <a:endParaRPr lang="tr-TR" sz="4800" dirty="0">
                        <a:effectLst/>
                        <a:latin typeface="Calibri"/>
                        <a:ea typeface="Times New Roman"/>
                        <a:cs typeface="Times New Roman"/>
                      </a:endParaRPr>
                    </a:p>
                  </a:txBody>
                  <a:tcPr marL="68580" marR="68580"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137088">
                <a:tc gridSpan="3">
                  <a:txBody>
                    <a:bodyPr/>
                    <a:lstStyle/>
                    <a:p>
                      <a:pPr algn="ctr">
                        <a:lnSpc>
                          <a:spcPct val="115000"/>
                        </a:lnSpc>
                        <a:spcAft>
                          <a:spcPts val="1000"/>
                        </a:spcAft>
                      </a:pPr>
                      <a:r>
                        <a:rPr lang="tr-TR" sz="4800" smtClean="0">
                          <a:effectLst/>
                        </a:rPr>
                        <a:t>KÜTÜPHANE</a:t>
                      </a:r>
                      <a:endParaRPr lang="tr-TR" sz="4800">
                        <a:effectLst/>
                        <a:latin typeface="Calibri"/>
                        <a:ea typeface="Times New Roman"/>
                        <a:cs typeface="Times New Roman"/>
                      </a:endParaRPr>
                    </a:p>
                  </a:txBody>
                  <a:tcPr marL="68580" marR="68580" marT="0" marB="0" anchor="ctr"/>
                </a:tc>
                <a:tc hMerge="1">
                  <a:txBody>
                    <a:bodyPr/>
                    <a:lstStyle/>
                    <a:p>
                      <a:endParaRPr lang="tr-TR"/>
                    </a:p>
                  </a:txBody>
                  <a:tcPr/>
                </a:tc>
                <a:tc hMerge="1">
                  <a:txBody>
                    <a:bodyPr/>
                    <a:lstStyle/>
                    <a:p>
                      <a:pPr algn="ctr">
                        <a:lnSpc>
                          <a:spcPct val="115000"/>
                        </a:lnSpc>
                        <a:spcAft>
                          <a:spcPts val="1000"/>
                        </a:spcAft>
                      </a:pPr>
                      <a:endParaRPr lang="tr-TR" sz="4800">
                        <a:effectLst/>
                        <a:latin typeface="Calibri"/>
                        <a:ea typeface="Times New Roman"/>
                        <a:cs typeface="Times New Roman"/>
                      </a:endParaRPr>
                    </a:p>
                  </a:txBody>
                  <a:tcPr marL="68580" marR="68580" marT="0" marB="0" anchor="ctr">
                    <a:solidFill>
                      <a:schemeClr val="accent1"/>
                    </a:solidFill>
                  </a:tcPr>
                </a:tc>
                <a:tc gridSpan="3">
                  <a:txBody>
                    <a:bodyPr/>
                    <a:lstStyle/>
                    <a:p>
                      <a:pPr algn="ctr">
                        <a:lnSpc>
                          <a:spcPct val="115000"/>
                        </a:lnSpc>
                        <a:spcAft>
                          <a:spcPts val="1000"/>
                        </a:spcAft>
                      </a:pPr>
                      <a:r>
                        <a:rPr lang="tr-TR" sz="4800" b="1">
                          <a:solidFill>
                            <a:schemeClr val="bg1"/>
                          </a:solidFill>
                          <a:effectLst/>
                        </a:rPr>
                        <a:t>BİLİŞİM / BİLGİSAYAR</a:t>
                      </a:r>
                      <a:endParaRPr lang="tr-TR" sz="4800" b="1">
                        <a:solidFill>
                          <a:schemeClr val="bg1"/>
                        </a:solidFill>
                        <a:effectLst/>
                        <a:latin typeface="Calibri"/>
                        <a:ea typeface="Times New Roman"/>
                        <a:cs typeface="Times New Roman"/>
                      </a:endParaRPr>
                    </a:p>
                  </a:txBody>
                  <a:tcPr marL="68580" marR="68580" marT="0" marB="0" anchor="ctr">
                    <a:solidFill>
                      <a:schemeClr val="accent1"/>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1"/>
                  </a:ext>
                </a:extLst>
              </a:tr>
              <a:tr h="2345119">
                <a:tc>
                  <a:txBody>
                    <a:bodyPr/>
                    <a:lstStyle/>
                    <a:p>
                      <a:pPr>
                        <a:lnSpc>
                          <a:spcPct val="115000"/>
                        </a:lnSpc>
                        <a:spcAft>
                          <a:spcPts val="1000"/>
                        </a:spcAft>
                      </a:pPr>
                      <a:r>
                        <a:rPr lang="tr-TR" sz="4800">
                          <a:effectLst/>
                        </a:rPr>
                        <a:t>Afiş,Atlas,Harita v.b.   </a:t>
                      </a:r>
                      <a:endParaRPr lang="tr-TR" sz="4800">
                        <a:effectLst/>
                        <a:latin typeface="Calibri"/>
                        <a:ea typeface="Times New Roman"/>
                        <a:cs typeface="Times New Roman"/>
                      </a:endParaRPr>
                    </a:p>
                  </a:txBody>
                  <a:tcPr marL="68580" marR="68580" marT="0" marB="0" anchor="ctr"/>
                </a:tc>
                <a:tc>
                  <a:txBody>
                    <a:bodyPr/>
                    <a:lstStyle/>
                    <a:p>
                      <a:pPr>
                        <a:lnSpc>
                          <a:spcPct val="115000"/>
                        </a:lnSpc>
                        <a:spcAft>
                          <a:spcPts val="1000"/>
                        </a:spcAft>
                      </a:pPr>
                      <a:endParaRPr lang="tr-TR" sz="4800" dirty="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800">
                          <a:effectLst/>
                        </a:rPr>
                        <a:t> </a:t>
                      </a:r>
                      <a:endParaRPr lang="tr-TR" sz="4800">
                        <a:effectLst/>
                        <a:latin typeface="Calibri"/>
                        <a:ea typeface="Times New Roman"/>
                        <a:cs typeface="Times New Roman"/>
                      </a:endParaRPr>
                    </a:p>
                  </a:txBody>
                  <a:tcPr marL="68580" marR="68580" marT="0" marB="0" anchor="ctr"/>
                </a:tc>
                <a:tc rowSpan="3">
                  <a:txBody>
                    <a:bodyPr/>
                    <a:lstStyle/>
                    <a:p>
                      <a:pPr>
                        <a:lnSpc>
                          <a:spcPct val="115000"/>
                        </a:lnSpc>
                        <a:spcAft>
                          <a:spcPts val="1000"/>
                        </a:spcAft>
                      </a:pPr>
                      <a:r>
                        <a:rPr lang="tr-TR" sz="4800" b="1">
                          <a:solidFill>
                            <a:schemeClr val="bg1"/>
                          </a:solidFill>
                          <a:effectLst/>
                        </a:rPr>
                        <a:t>BİLGİSAYAR SAYISI</a:t>
                      </a:r>
                      <a:endParaRPr lang="tr-TR" sz="4800" b="1">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nSpc>
                          <a:spcPct val="115000"/>
                        </a:lnSpc>
                        <a:spcAft>
                          <a:spcPts val="1000"/>
                        </a:spcAft>
                      </a:pPr>
                      <a:r>
                        <a:rPr lang="tr-TR" sz="4800" b="1">
                          <a:solidFill>
                            <a:schemeClr val="bg1"/>
                          </a:solidFill>
                          <a:effectLst/>
                        </a:rPr>
                        <a:t>BT SINIFI</a:t>
                      </a:r>
                      <a:endParaRPr lang="tr-TR" sz="4800" b="1">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2"/>
                  </a:ext>
                </a:extLst>
              </a:tr>
              <a:tr h="1137088">
                <a:tc>
                  <a:txBody>
                    <a:bodyPr/>
                    <a:lstStyle/>
                    <a:p>
                      <a:pPr>
                        <a:lnSpc>
                          <a:spcPct val="115000"/>
                        </a:lnSpc>
                        <a:spcAft>
                          <a:spcPts val="1000"/>
                        </a:spcAft>
                      </a:pPr>
                      <a:r>
                        <a:rPr lang="tr-TR" sz="4800">
                          <a:effectLst/>
                        </a:rPr>
                        <a:t>Kitap                          </a:t>
                      </a:r>
                      <a:endParaRPr lang="tr-TR" sz="48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800" dirty="0" smtClean="0">
                          <a:effectLst/>
                          <a:latin typeface="Calibri"/>
                          <a:ea typeface="Times New Roman"/>
                          <a:cs typeface="Times New Roman"/>
                        </a:rPr>
                        <a:t>100</a:t>
                      </a:r>
                      <a:endParaRPr lang="tr-TR" sz="4800" dirty="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800">
                          <a:effectLst/>
                        </a:rPr>
                        <a:t> </a:t>
                      </a:r>
                      <a:endParaRPr lang="tr-TR" sz="4800">
                        <a:effectLst/>
                        <a:latin typeface="Calibri"/>
                        <a:ea typeface="Times New Roman"/>
                        <a:cs typeface="Times New Roman"/>
                      </a:endParaRPr>
                    </a:p>
                  </a:txBody>
                  <a:tcPr marL="68580" marR="68580" marT="0" marB="0" anchor="ctr"/>
                </a:tc>
                <a:tc vMerge="1">
                  <a:txBody>
                    <a:bodyPr/>
                    <a:lstStyle/>
                    <a:p>
                      <a:endParaRPr lang="tr-TR"/>
                    </a:p>
                  </a:txBody>
                  <a:tcPr/>
                </a:tc>
                <a:tc>
                  <a:txBody>
                    <a:bodyPr/>
                    <a:lstStyle/>
                    <a:p>
                      <a:pPr>
                        <a:lnSpc>
                          <a:spcPct val="115000"/>
                        </a:lnSpc>
                        <a:spcAft>
                          <a:spcPts val="1000"/>
                        </a:spcAft>
                      </a:pPr>
                      <a:r>
                        <a:rPr lang="tr-TR" sz="4800" b="1">
                          <a:solidFill>
                            <a:schemeClr val="bg1"/>
                          </a:solidFill>
                          <a:effectLst/>
                        </a:rPr>
                        <a:t>DİĞER</a:t>
                      </a:r>
                      <a:endParaRPr lang="tr-TR" sz="4800" b="1">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3"/>
                  </a:ext>
                </a:extLst>
              </a:tr>
              <a:tr h="1137088">
                <a:tc>
                  <a:txBody>
                    <a:bodyPr/>
                    <a:lstStyle/>
                    <a:p>
                      <a:pPr>
                        <a:lnSpc>
                          <a:spcPct val="115000"/>
                        </a:lnSpc>
                        <a:spcAft>
                          <a:spcPts val="1000"/>
                        </a:spcAft>
                      </a:pPr>
                      <a:r>
                        <a:rPr lang="tr-TR" sz="4800" dirty="0" smtClean="0">
                          <a:effectLst/>
                        </a:rPr>
                        <a:t>“</a:t>
                      </a:r>
                      <a:endParaRPr lang="tr-TR" sz="4800" dirty="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800">
                          <a:effectLst/>
                        </a:rPr>
                        <a:t>---</a:t>
                      </a:r>
                      <a:endParaRPr lang="tr-TR" sz="48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800">
                          <a:effectLst/>
                        </a:rPr>
                        <a:t> </a:t>
                      </a:r>
                      <a:endParaRPr lang="tr-TR" sz="4800">
                        <a:effectLst/>
                        <a:latin typeface="Calibri"/>
                        <a:ea typeface="Times New Roman"/>
                        <a:cs typeface="Times New Roman"/>
                      </a:endParaRPr>
                    </a:p>
                  </a:txBody>
                  <a:tcPr marL="68580" marR="68580" marT="0" marB="0" anchor="ctr"/>
                </a:tc>
                <a:tc vMerge="1">
                  <a:txBody>
                    <a:bodyPr/>
                    <a:lstStyle/>
                    <a:p>
                      <a:endParaRPr lang="tr-TR"/>
                    </a:p>
                  </a:txBody>
                  <a:tcPr/>
                </a:tc>
                <a:tc>
                  <a:txBody>
                    <a:bodyPr/>
                    <a:lstStyle/>
                    <a:p>
                      <a:pPr>
                        <a:lnSpc>
                          <a:spcPct val="115000"/>
                        </a:lnSpc>
                        <a:spcAft>
                          <a:spcPts val="1000"/>
                        </a:spcAft>
                      </a:pPr>
                      <a:r>
                        <a:rPr lang="tr-TR" sz="4800" b="1">
                          <a:solidFill>
                            <a:schemeClr val="bg1"/>
                          </a:solidFill>
                          <a:effectLst/>
                        </a:rPr>
                        <a:t>TOPLAM</a:t>
                      </a:r>
                      <a:endParaRPr lang="tr-TR" sz="4800" b="1">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Aft>
                          <a:spcPts val="1000"/>
                        </a:spcAft>
                      </a:pPr>
                      <a:r>
                        <a:rPr lang="tr-TR" sz="4800" b="1" dirty="0" smtClean="0">
                          <a:effectLst/>
                          <a:latin typeface="Calibri"/>
                          <a:ea typeface="Times New Roman"/>
                          <a:cs typeface="Times New Roman"/>
                        </a:rPr>
                        <a:t>2</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4"/>
                  </a:ext>
                </a:extLst>
              </a:tr>
              <a:tr h="1137088">
                <a:tc>
                  <a:txBody>
                    <a:bodyPr/>
                    <a:lstStyle/>
                    <a:p>
                      <a:pPr>
                        <a:lnSpc>
                          <a:spcPct val="115000"/>
                        </a:lnSpc>
                        <a:spcAft>
                          <a:spcPts val="1000"/>
                        </a:spcAft>
                      </a:pPr>
                      <a:r>
                        <a:rPr lang="tr-TR" sz="4800" dirty="0">
                          <a:effectLst/>
                        </a:rPr>
                        <a:t>VCD                            </a:t>
                      </a:r>
                      <a:endParaRPr lang="tr-TR" sz="4800" dirty="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800">
                          <a:effectLst/>
                        </a:rPr>
                        <a:t>---</a:t>
                      </a:r>
                      <a:endParaRPr lang="tr-TR" sz="48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800">
                          <a:effectLst/>
                        </a:rPr>
                        <a:t> </a:t>
                      </a:r>
                      <a:endParaRPr lang="tr-TR" sz="4800">
                        <a:effectLst/>
                        <a:latin typeface="Calibri"/>
                        <a:ea typeface="Times New Roman"/>
                        <a:cs typeface="Times New Roman"/>
                      </a:endParaRPr>
                    </a:p>
                  </a:txBody>
                  <a:tcPr marL="68580" marR="68580" marT="0" marB="0" anchor="ctr"/>
                </a:tc>
                <a:tc gridSpan="2">
                  <a:txBody>
                    <a:bodyPr/>
                    <a:lstStyle/>
                    <a:p>
                      <a:pPr>
                        <a:lnSpc>
                          <a:spcPct val="115000"/>
                        </a:lnSpc>
                        <a:spcAft>
                          <a:spcPts val="1000"/>
                        </a:spcAft>
                      </a:pPr>
                      <a:r>
                        <a:rPr lang="tr-TR" sz="4800" b="1">
                          <a:solidFill>
                            <a:schemeClr val="bg1"/>
                          </a:solidFill>
                          <a:effectLst/>
                        </a:rPr>
                        <a:t>İNTERNET</a:t>
                      </a:r>
                      <a:endParaRPr lang="tr-TR" sz="4800" b="1">
                        <a:solidFill>
                          <a:schemeClr val="bg1"/>
                        </a:solidFill>
                        <a:effectLst/>
                        <a:latin typeface="Calibri"/>
                        <a:ea typeface="Times New Roman"/>
                        <a:cs typeface="Times New Roman"/>
                      </a:endParaRPr>
                    </a:p>
                  </a:txBody>
                  <a:tcPr marL="68580" marR="68580" marT="0" marB="0" anchor="ctr">
                    <a:solidFill>
                      <a:schemeClr val="accent1"/>
                    </a:solidFill>
                  </a:tcPr>
                </a:tc>
                <a:tc hMerge="1">
                  <a:txBody>
                    <a:bodyPr/>
                    <a:lstStyle/>
                    <a:p>
                      <a:endParaRPr lang="tr-TR"/>
                    </a:p>
                  </a:txBody>
                  <a:tcPr/>
                </a:tc>
                <a:tc>
                  <a:txBody>
                    <a:bodyPr/>
                    <a:lstStyle/>
                    <a:p>
                      <a:pPr algn="ctr">
                        <a:lnSpc>
                          <a:spcPct val="115000"/>
                        </a:lnSpc>
                        <a:spcAft>
                          <a:spcPts val="1000"/>
                        </a:spcAft>
                      </a:pPr>
                      <a:r>
                        <a:rPr lang="tr-TR" sz="4800" b="1" dirty="0" smtClean="0">
                          <a:effectLst/>
                          <a:latin typeface="Calibri"/>
                          <a:ea typeface="Times New Roman"/>
                          <a:cs typeface="Times New Roman"/>
                        </a:rPr>
                        <a:t>2</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5"/>
                  </a:ext>
                </a:extLst>
              </a:tr>
              <a:tr h="1137088">
                <a:tc>
                  <a:txBody>
                    <a:bodyPr/>
                    <a:lstStyle/>
                    <a:p>
                      <a:pPr>
                        <a:lnSpc>
                          <a:spcPct val="115000"/>
                        </a:lnSpc>
                        <a:spcAft>
                          <a:spcPts val="1000"/>
                        </a:spcAft>
                      </a:pPr>
                      <a:r>
                        <a:rPr lang="tr-TR" sz="4800">
                          <a:effectLst/>
                        </a:rPr>
                        <a:t>DVD                           </a:t>
                      </a:r>
                      <a:endParaRPr lang="tr-TR" sz="48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800">
                          <a:effectLst/>
                        </a:rPr>
                        <a:t>---</a:t>
                      </a:r>
                      <a:endParaRPr lang="tr-TR" sz="48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800">
                          <a:effectLst/>
                        </a:rPr>
                        <a:t> </a:t>
                      </a:r>
                      <a:endParaRPr lang="tr-TR" sz="4800">
                        <a:effectLst/>
                        <a:latin typeface="Calibri"/>
                        <a:ea typeface="Times New Roman"/>
                        <a:cs typeface="Times New Roman"/>
                      </a:endParaRPr>
                    </a:p>
                  </a:txBody>
                  <a:tcPr marL="68580" marR="68580" marT="0" marB="0" anchor="ctr"/>
                </a:tc>
                <a:tc gridSpan="2">
                  <a:txBody>
                    <a:bodyPr/>
                    <a:lstStyle/>
                    <a:p>
                      <a:pPr>
                        <a:lnSpc>
                          <a:spcPct val="115000"/>
                        </a:lnSpc>
                        <a:spcAft>
                          <a:spcPts val="1000"/>
                        </a:spcAft>
                      </a:pPr>
                      <a:r>
                        <a:rPr lang="tr-TR" sz="4800" b="1">
                          <a:solidFill>
                            <a:schemeClr val="bg1"/>
                          </a:solidFill>
                          <a:effectLst/>
                        </a:rPr>
                        <a:t>YAZICI</a:t>
                      </a:r>
                      <a:endParaRPr lang="tr-TR" sz="4800" b="1">
                        <a:solidFill>
                          <a:schemeClr val="bg1"/>
                        </a:solidFill>
                        <a:effectLst/>
                        <a:latin typeface="Calibri"/>
                        <a:ea typeface="Times New Roman"/>
                        <a:cs typeface="Times New Roman"/>
                      </a:endParaRPr>
                    </a:p>
                  </a:txBody>
                  <a:tcPr marL="68580" marR="68580" marT="0" marB="0" anchor="ctr">
                    <a:solidFill>
                      <a:schemeClr val="accent1"/>
                    </a:solidFill>
                  </a:tcPr>
                </a:tc>
                <a:tc hMerge="1">
                  <a:txBody>
                    <a:bodyPr/>
                    <a:lstStyle/>
                    <a:p>
                      <a:endParaRPr lang="tr-TR"/>
                    </a:p>
                  </a:txBody>
                  <a:tcPr/>
                </a:tc>
                <a:tc>
                  <a:txBody>
                    <a:bodyPr/>
                    <a:lstStyle/>
                    <a:p>
                      <a:pPr algn="ctr">
                        <a:lnSpc>
                          <a:spcPct val="115000"/>
                        </a:lnSpc>
                        <a:spcAft>
                          <a:spcPts val="1000"/>
                        </a:spcAft>
                      </a:pPr>
                      <a:r>
                        <a:rPr lang="tr-TR" sz="4800" b="1" dirty="0" smtClean="0">
                          <a:effectLst/>
                          <a:latin typeface="Calibri"/>
                          <a:ea typeface="Times New Roman"/>
                          <a:cs typeface="Times New Roman"/>
                        </a:rPr>
                        <a:t>6</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6"/>
                  </a:ext>
                </a:extLst>
              </a:tr>
              <a:tr h="1137088">
                <a:tc>
                  <a:txBody>
                    <a:bodyPr/>
                    <a:lstStyle/>
                    <a:p>
                      <a:pPr>
                        <a:lnSpc>
                          <a:spcPct val="115000"/>
                        </a:lnSpc>
                        <a:spcAft>
                          <a:spcPts val="1000"/>
                        </a:spcAft>
                      </a:pPr>
                      <a:r>
                        <a:rPr lang="tr-TR" sz="4800">
                          <a:effectLst/>
                        </a:rPr>
                        <a:t>Video Kaset                </a:t>
                      </a:r>
                      <a:endParaRPr lang="tr-TR" sz="48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800">
                          <a:effectLst/>
                        </a:rPr>
                        <a:t>---</a:t>
                      </a:r>
                      <a:endParaRPr lang="tr-TR" sz="48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800">
                          <a:effectLst/>
                        </a:rPr>
                        <a:t> </a:t>
                      </a:r>
                      <a:endParaRPr lang="tr-TR" sz="4800">
                        <a:effectLst/>
                        <a:latin typeface="Calibri"/>
                        <a:ea typeface="Times New Roman"/>
                        <a:cs typeface="Times New Roman"/>
                      </a:endParaRPr>
                    </a:p>
                  </a:txBody>
                  <a:tcPr marL="68580" marR="68580" marT="0" marB="0" anchor="ctr"/>
                </a:tc>
                <a:tc gridSpan="2">
                  <a:txBody>
                    <a:bodyPr/>
                    <a:lstStyle/>
                    <a:p>
                      <a:pPr>
                        <a:lnSpc>
                          <a:spcPct val="115000"/>
                        </a:lnSpc>
                        <a:spcAft>
                          <a:spcPts val="1000"/>
                        </a:spcAft>
                      </a:pPr>
                      <a:r>
                        <a:rPr lang="tr-TR" sz="4800" b="1">
                          <a:solidFill>
                            <a:schemeClr val="bg1"/>
                          </a:solidFill>
                          <a:effectLst/>
                        </a:rPr>
                        <a:t>TARAYICI</a:t>
                      </a:r>
                      <a:endParaRPr lang="tr-TR" sz="4800" b="1">
                        <a:solidFill>
                          <a:schemeClr val="bg1"/>
                        </a:solidFill>
                        <a:effectLst/>
                        <a:latin typeface="Calibri"/>
                        <a:ea typeface="Times New Roman"/>
                        <a:cs typeface="Times New Roman"/>
                      </a:endParaRPr>
                    </a:p>
                  </a:txBody>
                  <a:tcPr marL="68580" marR="68580" marT="0" marB="0" anchor="ctr">
                    <a:solidFill>
                      <a:schemeClr val="accent1"/>
                    </a:solidFill>
                  </a:tcPr>
                </a:tc>
                <a:tc hMerge="1">
                  <a:txBody>
                    <a:bodyPr/>
                    <a:lstStyle/>
                    <a:p>
                      <a:endParaRPr lang="tr-TR"/>
                    </a:p>
                  </a:txBody>
                  <a:tcPr/>
                </a:tc>
                <a:tc>
                  <a:txBody>
                    <a:bodyPr/>
                    <a:lstStyle/>
                    <a:p>
                      <a:pPr algn="ctr">
                        <a:lnSpc>
                          <a:spcPct val="115000"/>
                        </a:lnSpc>
                        <a:spcAft>
                          <a:spcPts val="1000"/>
                        </a:spcAft>
                      </a:pPr>
                      <a:r>
                        <a:rPr lang="tr-TR" sz="4800" b="1" dirty="0" smtClean="0">
                          <a:effectLst/>
                          <a:latin typeface="Calibri"/>
                          <a:ea typeface="Times New Roman"/>
                          <a:cs typeface="Times New Roman"/>
                        </a:rPr>
                        <a:t>2</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7"/>
                  </a:ext>
                </a:extLst>
              </a:tr>
              <a:tr h="1137088">
                <a:tc rowSpan="3" gridSpan="3">
                  <a:txBody>
                    <a:bodyPr/>
                    <a:lstStyle/>
                    <a:p>
                      <a:pPr>
                        <a:lnSpc>
                          <a:spcPct val="115000"/>
                        </a:lnSpc>
                        <a:spcAft>
                          <a:spcPts val="1000"/>
                        </a:spcAft>
                      </a:pPr>
                      <a:r>
                        <a:rPr lang="tr-TR" sz="4800">
                          <a:effectLst/>
                        </a:rPr>
                        <a:t> </a:t>
                      </a:r>
                      <a:endParaRPr lang="tr-TR" sz="4800">
                        <a:effectLst/>
                        <a:latin typeface="Calibri"/>
                        <a:ea typeface="Times New Roman"/>
                        <a:cs typeface="Times New Roman"/>
                      </a:endParaRPr>
                    </a:p>
                  </a:txBody>
                  <a:tcPr marL="68580" marR="68580" marT="0" marB="0" anchor="ctr"/>
                </a:tc>
                <a:tc rowSpan="3" hMerge="1">
                  <a:txBody>
                    <a:bodyPr/>
                    <a:lstStyle/>
                    <a:p>
                      <a:endParaRPr lang="tr-TR"/>
                    </a:p>
                  </a:txBody>
                  <a:tcPr/>
                </a:tc>
                <a:tc rowSpan="3" hMerge="1">
                  <a:txBody>
                    <a:bodyPr/>
                    <a:lstStyle/>
                    <a:p>
                      <a:endParaRPr lang="tr-TR"/>
                    </a:p>
                  </a:txBody>
                  <a:tcPr/>
                </a:tc>
                <a:tc gridSpan="2">
                  <a:txBody>
                    <a:bodyPr/>
                    <a:lstStyle/>
                    <a:p>
                      <a:pPr>
                        <a:lnSpc>
                          <a:spcPct val="115000"/>
                        </a:lnSpc>
                        <a:spcAft>
                          <a:spcPts val="1000"/>
                        </a:spcAft>
                      </a:pPr>
                      <a:r>
                        <a:rPr lang="tr-TR" sz="4800" b="1">
                          <a:solidFill>
                            <a:schemeClr val="bg1"/>
                          </a:solidFill>
                          <a:effectLst/>
                        </a:rPr>
                        <a:t>UPS</a:t>
                      </a:r>
                      <a:endParaRPr lang="tr-TR" sz="4800" b="1">
                        <a:solidFill>
                          <a:schemeClr val="bg1"/>
                        </a:solidFill>
                        <a:effectLst/>
                        <a:latin typeface="Calibri"/>
                        <a:ea typeface="Times New Roman"/>
                        <a:cs typeface="Times New Roman"/>
                      </a:endParaRPr>
                    </a:p>
                  </a:txBody>
                  <a:tcPr marL="68580" marR="68580" marT="0" marB="0" anchor="ctr">
                    <a:solidFill>
                      <a:schemeClr val="accent1"/>
                    </a:solidFill>
                  </a:tcPr>
                </a:tc>
                <a:tc hMerge="1">
                  <a:txBody>
                    <a:bodyPr/>
                    <a:lstStyle/>
                    <a:p>
                      <a:endParaRPr lang="tr-TR"/>
                    </a:p>
                  </a:txBody>
                  <a:tcP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8"/>
                  </a:ext>
                </a:extLst>
              </a:tr>
              <a:tr h="1137088">
                <a:tc gridSpan="3" vMerge="1">
                  <a:txBody>
                    <a:bodyPr/>
                    <a:lstStyle/>
                    <a:p>
                      <a:endParaRPr lang="tr-TR"/>
                    </a:p>
                  </a:txBody>
                  <a:tcPr/>
                </a:tc>
                <a:tc hMerge="1" vMerge="1">
                  <a:txBody>
                    <a:bodyPr/>
                    <a:lstStyle/>
                    <a:p>
                      <a:endParaRPr lang="tr-TR"/>
                    </a:p>
                  </a:txBody>
                  <a:tcPr/>
                </a:tc>
                <a:tc hMerge="1" vMerge="1">
                  <a:txBody>
                    <a:bodyPr/>
                    <a:lstStyle/>
                    <a:p>
                      <a:endParaRPr lang="tr-TR"/>
                    </a:p>
                  </a:txBody>
                  <a:tcPr/>
                </a:tc>
                <a:tc gridSpan="2">
                  <a:txBody>
                    <a:bodyPr/>
                    <a:lstStyle/>
                    <a:p>
                      <a:pPr>
                        <a:lnSpc>
                          <a:spcPct val="115000"/>
                        </a:lnSpc>
                        <a:spcAft>
                          <a:spcPts val="1000"/>
                        </a:spcAft>
                      </a:pPr>
                      <a:r>
                        <a:rPr lang="tr-TR" sz="4800" b="1">
                          <a:solidFill>
                            <a:schemeClr val="bg1"/>
                          </a:solidFill>
                          <a:effectLst/>
                        </a:rPr>
                        <a:t>AKILLI TAHTA</a:t>
                      </a:r>
                      <a:endParaRPr lang="tr-TR" sz="4800" b="1">
                        <a:solidFill>
                          <a:schemeClr val="bg1"/>
                        </a:solidFill>
                        <a:effectLst/>
                        <a:latin typeface="Calibri"/>
                        <a:ea typeface="Times New Roman"/>
                        <a:cs typeface="Times New Roman"/>
                      </a:endParaRPr>
                    </a:p>
                  </a:txBody>
                  <a:tcPr marL="68580" marR="68580" marT="0" marB="0" anchor="ctr">
                    <a:solidFill>
                      <a:schemeClr val="accent1"/>
                    </a:solidFill>
                  </a:tcPr>
                </a:tc>
                <a:tc hMerge="1">
                  <a:txBody>
                    <a:bodyPr/>
                    <a:lstStyle/>
                    <a:p>
                      <a:endParaRPr lang="tr-TR"/>
                    </a:p>
                  </a:txBody>
                  <a:tcPr/>
                </a:tc>
                <a:tc>
                  <a:txBody>
                    <a:bodyPr/>
                    <a:lstStyle/>
                    <a:p>
                      <a:pPr algn="ctr">
                        <a:lnSpc>
                          <a:spcPct val="115000"/>
                        </a:lnSpc>
                        <a:spcAft>
                          <a:spcPts val="1000"/>
                        </a:spcAft>
                      </a:pPr>
                      <a:r>
                        <a:rPr lang="tr-TR" sz="4800" b="1" dirty="0" smtClean="0">
                          <a:effectLst/>
                          <a:latin typeface="Calibri"/>
                          <a:ea typeface="Times New Roman"/>
                          <a:cs typeface="Times New Roman"/>
                        </a:rPr>
                        <a:t>13</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9"/>
                  </a:ext>
                </a:extLst>
              </a:tr>
              <a:tr h="1137088">
                <a:tc gridSpan="3" vMerge="1">
                  <a:txBody>
                    <a:bodyPr/>
                    <a:lstStyle/>
                    <a:p>
                      <a:endParaRPr lang="tr-TR"/>
                    </a:p>
                  </a:txBody>
                  <a:tcPr/>
                </a:tc>
                <a:tc hMerge="1" vMerge="1">
                  <a:txBody>
                    <a:bodyPr/>
                    <a:lstStyle/>
                    <a:p>
                      <a:endParaRPr lang="tr-TR"/>
                    </a:p>
                  </a:txBody>
                  <a:tcPr/>
                </a:tc>
                <a:tc hMerge="1" vMerge="1">
                  <a:txBody>
                    <a:bodyPr/>
                    <a:lstStyle/>
                    <a:p>
                      <a:endParaRPr lang="tr-TR"/>
                    </a:p>
                  </a:txBody>
                  <a:tcPr/>
                </a:tc>
                <a:tc gridSpan="2">
                  <a:txBody>
                    <a:bodyPr/>
                    <a:lstStyle/>
                    <a:p>
                      <a:pPr>
                        <a:lnSpc>
                          <a:spcPct val="115000"/>
                        </a:lnSpc>
                        <a:spcAft>
                          <a:spcPts val="1000"/>
                        </a:spcAft>
                      </a:pPr>
                      <a:r>
                        <a:rPr lang="tr-TR" sz="4800" b="1">
                          <a:solidFill>
                            <a:schemeClr val="bg1"/>
                          </a:solidFill>
                          <a:effectLst/>
                        </a:rPr>
                        <a:t>PROJEKSİYON</a:t>
                      </a:r>
                      <a:endParaRPr lang="tr-TR" sz="4800" b="1">
                        <a:solidFill>
                          <a:schemeClr val="bg1"/>
                        </a:solidFill>
                        <a:effectLst/>
                        <a:latin typeface="Calibri"/>
                        <a:ea typeface="Times New Roman"/>
                        <a:cs typeface="Times New Roman"/>
                      </a:endParaRPr>
                    </a:p>
                  </a:txBody>
                  <a:tcPr marL="68580" marR="68580" marT="0" marB="0" anchor="ctr">
                    <a:solidFill>
                      <a:schemeClr val="accent1"/>
                    </a:solidFill>
                  </a:tcPr>
                </a:tc>
                <a:tc hMerge="1">
                  <a:txBody>
                    <a:bodyPr/>
                    <a:lstStyle/>
                    <a:p>
                      <a:endParaRPr lang="tr-TR"/>
                    </a:p>
                  </a:txBody>
                  <a:tcPr/>
                </a:tc>
                <a:tc>
                  <a:txBody>
                    <a:bodyPr/>
                    <a:lstStyle/>
                    <a:p>
                      <a:pPr algn="ctr">
                        <a:lnSpc>
                          <a:spcPct val="115000"/>
                        </a:lnSpc>
                        <a:spcAft>
                          <a:spcPts val="1000"/>
                        </a:spcAft>
                      </a:pPr>
                      <a:r>
                        <a:rPr lang="tr-TR" sz="4800" b="1" dirty="0" smtClean="0">
                          <a:effectLst/>
                          <a:latin typeface="Calibri"/>
                          <a:ea typeface="Times New Roman"/>
                          <a:cs typeface="Times New Roman"/>
                        </a:rPr>
                        <a:t>3</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727795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769441"/>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Personel Durumu</a:t>
            </a:r>
          </a:p>
        </p:txBody>
      </p:sp>
      <p:graphicFrame>
        <p:nvGraphicFramePr>
          <p:cNvPr id="2" name="Tablo 1"/>
          <p:cNvGraphicFramePr>
            <a:graphicFrameLocks noGrp="1"/>
          </p:cNvGraphicFramePr>
          <p:nvPr>
            <p:extLst>
              <p:ext uri="{D42A27DB-BD31-4B8C-83A1-F6EECF244321}">
                <p14:modId xmlns:p14="http://schemas.microsoft.com/office/powerpoint/2010/main" val="3861825211"/>
              </p:ext>
            </p:extLst>
          </p:nvPr>
        </p:nvGraphicFramePr>
        <p:xfrm>
          <a:off x="5719864" y="0"/>
          <a:ext cx="18664135" cy="13715999"/>
        </p:xfrm>
        <a:graphic>
          <a:graphicData uri="http://schemas.openxmlformats.org/drawingml/2006/table">
            <a:tbl>
              <a:tblPr firstRow="1" firstCol="1" bandRow="1">
                <a:tableStyleId>{5C22544A-7EE6-4342-B048-85BDC9FD1C3A}</a:tableStyleId>
              </a:tblPr>
              <a:tblGrid>
                <a:gridCol w="1827578">
                  <a:extLst>
                    <a:ext uri="{9D8B030D-6E8A-4147-A177-3AD203B41FA5}">
                      <a16:colId xmlns:a16="http://schemas.microsoft.com/office/drawing/2014/main" val="20000"/>
                    </a:ext>
                  </a:extLst>
                </a:gridCol>
                <a:gridCol w="1964202">
                  <a:extLst>
                    <a:ext uri="{9D8B030D-6E8A-4147-A177-3AD203B41FA5}">
                      <a16:colId xmlns:a16="http://schemas.microsoft.com/office/drawing/2014/main" val="20001"/>
                    </a:ext>
                  </a:extLst>
                </a:gridCol>
                <a:gridCol w="935807">
                  <a:extLst>
                    <a:ext uri="{9D8B030D-6E8A-4147-A177-3AD203B41FA5}">
                      <a16:colId xmlns:a16="http://schemas.microsoft.com/office/drawing/2014/main" val="20002"/>
                    </a:ext>
                  </a:extLst>
                </a:gridCol>
                <a:gridCol w="1072432">
                  <a:extLst>
                    <a:ext uri="{9D8B030D-6E8A-4147-A177-3AD203B41FA5}">
                      <a16:colId xmlns:a16="http://schemas.microsoft.com/office/drawing/2014/main" val="20003"/>
                    </a:ext>
                  </a:extLst>
                </a:gridCol>
                <a:gridCol w="1073702">
                  <a:extLst>
                    <a:ext uri="{9D8B030D-6E8A-4147-A177-3AD203B41FA5}">
                      <a16:colId xmlns:a16="http://schemas.microsoft.com/office/drawing/2014/main" val="20004"/>
                    </a:ext>
                  </a:extLst>
                </a:gridCol>
                <a:gridCol w="1073702">
                  <a:extLst>
                    <a:ext uri="{9D8B030D-6E8A-4147-A177-3AD203B41FA5}">
                      <a16:colId xmlns:a16="http://schemas.microsoft.com/office/drawing/2014/main" val="20005"/>
                    </a:ext>
                  </a:extLst>
                </a:gridCol>
                <a:gridCol w="1073702">
                  <a:extLst>
                    <a:ext uri="{9D8B030D-6E8A-4147-A177-3AD203B41FA5}">
                      <a16:colId xmlns:a16="http://schemas.microsoft.com/office/drawing/2014/main" val="20006"/>
                    </a:ext>
                  </a:extLst>
                </a:gridCol>
                <a:gridCol w="1073702">
                  <a:extLst>
                    <a:ext uri="{9D8B030D-6E8A-4147-A177-3AD203B41FA5}">
                      <a16:colId xmlns:a16="http://schemas.microsoft.com/office/drawing/2014/main" val="20007"/>
                    </a:ext>
                  </a:extLst>
                </a:gridCol>
                <a:gridCol w="1073702">
                  <a:extLst>
                    <a:ext uri="{9D8B030D-6E8A-4147-A177-3AD203B41FA5}">
                      <a16:colId xmlns:a16="http://schemas.microsoft.com/office/drawing/2014/main" val="20008"/>
                    </a:ext>
                  </a:extLst>
                </a:gridCol>
                <a:gridCol w="1073702">
                  <a:extLst>
                    <a:ext uri="{9D8B030D-6E8A-4147-A177-3AD203B41FA5}">
                      <a16:colId xmlns:a16="http://schemas.microsoft.com/office/drawing/2014/main" val="20009"/>
                    </a:ext>
                  </a:extLst>
                </a:gridCol>
                <a:gridCol w="1073702">
                  <a:extLst>
                    <a:ext uri="{9D8B030D-6E8A-4147-A177-3AD203B41FA5}">
                      <a16:colId xmlns:a16="http://schemas.microsoft.com/office/drawing/2014/main" val="20010"/>
                    </a:ext>
                  </a:extLst>
                </a:gridCol>
                <a:gridCol w="1073702">
                  <a:extLst>
                    <a:ext uri="{9D8B030D-6E8A-4147-A177-3AD203B41FA5}">
                      <a16:colId xmlns:a16="http://schemas.microsoft.com/office/drawing/2014/main" val="20011"/>
                    </a:ext>
                  </a:extLst>
                </a:gridCol>
                <a:gridCol w="1132084">
                  <a:extLst>
                    <a:ext uri="{9D8B030D-6E8A-4147-A177-3AD203B41FA5}">
                      <a16:colId xmlns:a16="http://schemas.microsoft.com/office/drawing/2014/main" val="20012"/>
                    </a:ext>
                  </a:extLst>
                </a:gridCol>
                <a:gridCol w="1571208">
                  <a:extLst>
                    <a:ext uri="{9D8B030D-6E8A-4147-A177-3AD203B41FA5}">
                      <a16:colId xmlns:a16="http://schemas.microsoft.com/office/drawing/2014/main" val="20013"/>
                    </a:ext>
                  </a:extLst>
                </a:gridCol>
                <a:gridCol w="1571208">
                  <a:extLst>
                    <a:ext uri="{9D8B030D-6E8A-4147-A177-3AD203B41FA5}">
                      <a16:colId xmlns:a16="http://schemas.microsoft.com/office/drawing/2014/main" val="20014"/>
                    </a:ext>
                  </a:extLst>
                </a:gridCol>
              </a:tblGrid>
              <a:tr h="2141546">
                <a:tc gridSpan="15">
                  <a:txBody>
                    <a:bodyPr/>
                    <a:lstStyle/>
                    <a:p>
                      <a:pPr algn="ctr">
                        <a:lnSpc>
                          <a:spcPct val="115000"/>
                        </a:lnSpc>
                        <a:spcAft>
                          <a:spcPts val="1000"/>
                        </a:spcAft>
                      </a:pPr>
                      <a:r>
                        <a:rPr lang="tr-TR" sz="3600" dirty="0">
                          <a:effectLst/>
                        </a:rPr>
                        <a:t>PERSONEL NORM DURUMU</a:t>
                      </a:r>
                      <a:endParaRPr lang="tr-TR" sz="3600" dirty="0">
                        <a:effectLst/>
                        <a:latin typeface="Calibri"/>
                        <a:ea typeface="Times New Roman"/>
                        <a:cs typeface="Times New Roman"/>
                      </a:endParaRPr>
                    </a:p>
                  </a:txBody>
                  <a:tcPr marL="68580" marR="68580"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5530708">
                <a:tc gridSpan="2">
                  <a:txBody>
                    <a:bodyPr/>
                    <a:lstStyle/>
                    <a:p>
                      <a:pPr algn="ctr">
                        <a:lnSpc>
                          <a:spcPct val="115000"/>
                        </a:lnSpc>
                        <a:spcAft>
                          <a:spcPts val="1000"/>
                        </a:spcAft>
                      </a:pPr>
                      <a:r>
                        <a:rPr lang="tr-TR" sz="3600">
                          <a:effectLst/>
                        </a:rPr>
                        <a:t> </a:t>
                      </a:r>
                      <a:endParaRPr lang="tr-TR" sz="3600">
                        <a:effectLst/>
                        <a:latin typeface="Calibri"/>
                        <a:ea typeface="Times New Roman"/>
                        <a:cs typeface="Times New Roman"/>
                      </a:endParaRPr>
                    </a:p>
                  </a:txBody>
                  <a:tcPr marL="68580" marR="68580" marT="0" marB="0" vert="vert270" anchor="ctr"/>
                </a:tc>
                <a:tc hMerge="1">
                  <a:txBody>
                    <a:bodyPr/>
                    <a:lstStyle/>
                    <a:p>
                      <a:endParaRPr lang="tr-TR"/>
                    </a:p>
                  </a:txBody>
                  <a:tcPr/>
                </a:tc>
                <a:tc>
                  <a:txBody>
                    <a:bodyPr/>
                    <a:lstStyle/>
                    <a:p>
                      <a:pPr algn="ctr">
                        <a:lnSpc>
                          <a:spcPct val="115000"/>
                        </a:lnSpc>
                        <a:spcAft>
                          <a:spcPts val="1000"/>
                        </a:spcAft>
                      </a:pPr>
                      <a:r>
                        <a:rPr lang="tr-TR" sz="3600">
                          <a:effectLst/>
                        </a:rPr>
                        <a:t>Müdür</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a:effectLst/>
                        </a:rPr>
                        <a:t>Müdür Başyardımcısı</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a:effectLst/>
                        </a:rPr>
                        <a:t>Müdür Yardımcısı</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smtClean="0">
                          <a:effectLst/>
                          <a:latin typeface="Calibri"/>
                          <a:ea typeface="Times New Roman"/>
                          <a:cs typeface="Times New Roman"/>
                        </a:rPr>
                        <a:t>Kadrolu Öğretmen  Sayısı</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smtClean="0">
                          <a:effectLst/>
                          <a:latin typeface="Calibri"/>
                          <a:ea typeface="Times New Roman"/>
                          <a:cs typeface="Times New Roman"/>
                        </a:rPr>
                        <a:t>Sözleşmeli</a:t>
                      </a:r>
                      <a:r>
                        <a:rPr lang="tr-TR" sz="3600" baseline="0" smtClean="0">
                          <a:effectLst/>
                          <a:latin typeface="Calibri"/>
                          <a:ea typeface="Times New Roman"/>
                          <a:cs typeface="Times New Roman"/>
                        </a:rPr>
                        <a:t> Öğretmen </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a:effectLst/>
                        </a:rPr>
                        <a:t>Görevlendirme Öğretmen</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a:effectLst/>
                        </a:rPr>
                        <a:t>Ücretli Öğretmen</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smtClean="0">
                          <a:effectLst/>
                          <a:latin typeface="Calibri"/>
                          <a:ea typeface="Times New Roman"/>
                          <a:cs typeface="Times New Roman"/>
                        </a:rPr>
                        <a:t>Usta</a:t>
                      </a:r>
                      <a:r>
                        <a:rPr lang="tr-TR" sz="3600" baseline="0" smtClean="0">
                          <a:effectLst/>
                          <a:latin typeface="Calibri"/>
                          <a:ea typeface="Times New Roman"/>
                          <a:cs typeface="Times New Roman"/>
                        </a:rPr>
                        <a:t> Öğretici</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a:effectLst/>
                        </a:rPr>
                        <a:t>Memur</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a:effectLst/>
                        </a:rPr>
                        <a:t>Hizmetli</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a:effectLst/>
                        </a:rPr>
                        <a:t>Hizmet Alımı</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a:effectLst/>
                        </a:rPr>
                        <a:t>İşkur</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a:effectLst/>
                        </a:rPr>
                        <a:t>TOPLAM</a:t>
                      </a:r>
                      <a:endParaRPr lang="tr-TR" sz="3600">
                        <a:effectLst/>
                        <a:latin typeface="Calibri"/>
                        <a:ea typeface="Times New Roman"/>
                        <a:cs typeface="Times New Roman"/>
                      </a:endParaRPr>
                    </a:p>
                  </a:txBody>
                  <a:tcPr marL="68580" marR="68580" marT="0" marB="0" vert="vert270" anchor="ctr"/>
                </a:tc>
                <a:extLst>
                  <a:ext uri="{0D108BD9-81ED-4DB2-BD59-A6C34878D82A}">
                    <a16:rowId xmlns:a16="http://schemas.microsoft.com/office/drawing/2014/main" val="10001"/>
                  </a:ext>
                </a:extLst>
              </a:tr>
              <a:tr h="1208749">
                <a:tc gridSpan="2">
                  <a:txBody>
                    <a:bodyPr/>
                    <a:lstStyle/>
                    <a:p>
                      <a:pPr algn="ctr">
                        <a:lnSpc>
                          <a:spcPct val="115000"/>
                        </a:lnSpc>
                        <a:spcAft>
                          <a:spcPts val="1000"/>
                        </a:spcAft>
                      </a:pPr>
                      <a:r>
                        <a:rPr lang="tr-TR" sz="3600">
                          <a:effectLst/>
                        </a:rPr>
                        <a:t>Norm</a:t>
                      </a:r>
                      <a:endParaRPr lang="tr-TR" sz="3600">
                        <a:effectLst/>
                        <a:latin typeface="Calibri"/>
                        <a:ea typeface="Times New Roman"/>
                        <a:cs typeface="Times New Roman"/>
                      </a:endParaRPr>
                    </a:p>
                  </a:txBody>
                  <a:tcPr marL="68580" marR="68580" marT="0" marB="0" anchor="ctr"/>
                </a:tc>
                <a:tc hMerge="1">
                  <a:txBody>
                    <a:bodyPr/>
                    <a:lstStyle/>
                    <a:p>
                      <a:endParaRPr lang="tr-TR"/>
                    </a:p>
                  </a:txBody>
                  <a:tcP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2</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4</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360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8</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2"/>
                  </a:ext>
                </a:extLst>
              </a:tr>
              <a:tr h="1208749">
                <a:tc rowSpan="3">
                  <a:txBody>
                    <a:bodyPr/>
                    <a:lstStyle/>
                    <a:p>
                      <a:pPr marL="71755" marR="71755" algn="ctr">
                        <a:lnSpc>
                          <a:spcPct val="115000"/>
                        </a:lnSpc>
                        <a:spcAft>
                          <a:spcPts val="1000"/>
                        </a:spcAft>
                      </a:pPr>
                      <a:r>
                        <a:rPr lang="tr-TR" sz="3600">
                          <a:effectLst/>
                        </a:rPr>
                        <a:t>Mevcut</a:t>
                      </a:r>
                      <a:endParaRPr lang="tr-TR" sz="360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b="1" dirty="0">
                          <a:effectLst/>
                        </a:rPr>
                        <a:t>Erkek</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2</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tc>
                  <a:txBody>
                    <a:bodyPr/>
                    <a:lstStyle/>
                    <a:p>
                      <a:pPr algn="ctr"/>
                      <a:r>
                        <a:rPr lang="tr-TR" sz="4800" b="1" dirty="0" smtClean="0"/>
                        <a:t>2</a:t>
                      </a:r>
                      <a:endParaRPr lang="tr-TR" sz="4800" b="1" dirty="0"/>
                    </a:p>
                  </a:txBody>
                  <a:tcPr marL="68580" marR="68580" marT="0" marB="0" anchor="ctr"/>
                </a:tc>
                <a:tc>
                  <a:txBody>
                    <a:bodyPr/>
                    <a:lstStyle/>
                    <a:p>
                      <a:pPr algn="ctr"/>
                      <a:r>
                        <a:rPr lang="tr-TR" sz="4800" b="1" dirty="0" smtClean="0"/>
                        <a:t>18</a:t>
                      </a:r>
                      <a:endParaRPr lang="tr-TR" sz="4800" b="1" dirty="0"/>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36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26</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3"/>
                  </a:ext>
                </a:extLst>
              </a:tr>
              <a:tr h="1208749">
                <a:tc vMerge="1">
                  <a:txBody>
                    <a:bodyPr/>
                    <a:lstStyle/>
                    <a:p>
                      <a:endParaRPr lang="tr-TR"/>
                    </a:p>
                  </a:txBody>
                  <a:tcPr/>
                </a:tc>
                <a:tc>
                  <a:txBody>
                    <a:bodyPr/>
                    <a:lstStyle/>
                    <a:p>
                      <a:pPr algn="ctr">
                        <a:lnSpc>
                          <a:spcPct val="115000"/>
                        </a:lnSpc>
                        <a:spcAft>
                          <a:spcPts val="1000"/>
                        </a:spcAft>
                      </a:pPr>
                      <a:r>
                        <a:rPr lang="tr-TR" sz="3600" b="1" dirty="0">
                          <a:effectLst/>
                        </a:rPr>
                        <a:t>Kız</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3</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9</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57</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70</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4"/>
                  </a:ext>
                </a:extLst>
              </a:tr>
              <a:tr h="1208749">
                <a:tc vMerge="1">
                  <a:txBody>
                    <a:bodyPr/>
                    <a:lstStyle/>
                    <a:p>
                      <a:endParaRPr lang="tr-TR"/>
                    </a:p>
                  </a:txBody>
                  <a:tcPr/>
                </a:tc>
                <a:tc>
                  <a:txBody>
                    <a:bodyPr/>
                    <a:lstStyle/>
                    <a:p>
                      <a:pPr algn="ctr">
                        <a:lnSpc>
                          <a:spcPct val="115000"/>
                        </a:lnSpc>
                        <a:spcAft>
                          <a:spcPts val="1000"/>
                        </a:spcAft>
                      </a:pPr>
                      <a:r>
                        <a:rPr lang="tr-TR" sz="3600" b="1" dirty="0" smtClean="0">
                          <a:effectLst/>
                        </a:rPr>
                        <a:t>Toplam</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smtClean="0">
                          <a:effectLst/>
                          <a:latin typeface="Calibri"/>
                          <a:ea typeface="Times New Roman"/>
                          <a:cs typeface="Times New Roman"/>
                        </a:rPr>
                        <a:t>1</a:t>
                      </a:r>
                      <a:endParaRPr lang="tr-TR" sz="48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2</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4</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11</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75</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2</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108</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5"/>
                  </a:ext>
                </a:extLst>
              </a:tr>
              <a:tr h="1208749">
                <a:tc gridSpan="2">
                  <a:txBody>
                    <a:bodyPr/>
                    <a:lstStyle/>
                    <a:p>
                      <a:pPr algn="ctr">
                        <a:lnSpc>
                          <a:spcPct val="115000"/>
                        </a:lnSpc>
                        <a:spcAft>
                          <a:spcPts val="1000"/>
                        </a:spcAft>
                      </a:pPr>
                      <a:r>
                        <a:rPr lang="tr-TR" sz="3600">
                          <a:effectLst/>
                        </a:rPr>
                        <a:t>İhtiyaç</a:t>
                      </a:r>
                      <a:endParaRPr lang="tr-TR" sz="3600">
                        <a:effectLst/>
                        <a:latin typeface="Calibri"/>
                        <a:ea typeface="Times New Roman"/>
                        <a:cs typeface="Times New Roman"/>
                      </a:endParaRPr>
                    </a:p>
                  </a:txBody>
                  <a:tcPr marL="68580" marR="68580" marT="0" marB="0" anchor="ctr"/>
                </a:tc>
                <a:tc hMerge="1">
                  <a:txBody>
                    <a:bodyPr/>
                    <a:lstStyle/>
                    <a:p>
                      <a:endParaRPr lang="tr-TR"/>
                    </a:p>
                  </a:txBody>
                  <a:tcP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360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79532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769441"/>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Okul İdari Kadrosu</a:t>
            </a:r>
          </a:p>
        </p:txBody>
      </p:sp>
      <p:graphicFrame>
        <p:nvGraphicFramePr>
          <p:cNvPr id="2" name="Tablo 1"/>
          <p:cNvGraphicFramePr>
            <a:graphicFrameLocks noGrp="1"/>
          </p:cNvGraphicFramePr>
          <p:nvPr>
            <p:extLst>
              <p:ext uri="{D42A27DB-BD31-4B8C-83A1-F6EECF244321}">
                <p14:modId xmlns:p14="http://schemas.microsoft.com/office/powerpoint/2010/main" val="709417306"/>
              </p:ext>
            </p:extLst>
          </p:nvPr>
        </p:nvGraphicFramePr>
        <p:xfrm>
          <a:off x="5719864" y="8146"/>
          <a:ext cx="18664136" cy="13707853"/>
        </p:xfrm>
        <a:graphic>
          <a:graphicData uri="http://schemas.openxmlformats.org/drawingml/2006/table">
            <a:tbl>
              <a:tblPr firstRow="1" firstCol="1" bandRow="1">
                <a:tableStyleId>{5C22544A-7EE6-4342-B048-85BDC9FD1C3A}</a:tableStyleId>
              </a:tblPr>
              <a:tblGrid>
                <a:gridCol w="1311492">
                  <a:extLst>
                    <a:ext uri="{9D8B030D-6E8A-4147-A177-3AD203B41FA5}">
                      <a16:colId xmlns:a16="http://schemas.microsoft.com/office/drawing/2014/main" val="20000"/>
                    </a:ext>
                  </a:extLst>
                </a:gridCol>
                <a:gridCol w="6290913">
                  <a:extLst>
                    <a:ext uri="{9D8B030D-6E8A-4147-A177-3AD203B41FA5}">
                      <a16:colId xmlns:a16="http://schemas.microsoft.com/office/drawing/2014/main" val="20001"/>
                    </a:ext>
                  </a:extLst>
                </a:gridCol>
                <a:gridCol w="6576776">
                  <a:extLst>
                    <a:ext uri="{9D8B030D-6E8A-4147-A177-3AD203B41FA5}">
                      <a16:colId xmlns:a16="http://schemas.microsoft.com/office/drawing/2014/main" val="20002"/>
                    </a:ext>
                  </a:extLst>
                </a:gridCol>
                <a:gridCol w="4484955">
                  <a:extLst>
                    <a:ext uri="{9D8B030D-6E8A-4147-A177-3AD203B41FA5}">
                      <a16:colId xmlns:a16="http://schemas.microsoft.com/office/drawing/2014/main" val="20003"/>
                    </a:ext>
                  </a:extLst>
                </a:gridCol>
              </a:tblGrid>
              <a:tr h="2704780">
                <a:tc gridSpan="4">
                  <a:txBody>
                    <a:bodyPr/>
                    <a:lstStyle/>
                    <a:p>
                      <a:pPr algn="ctr">
                        <a:lnSpc>
                          <a:spcPct val="115000"/>
                        </a:lnSpc>
                        <a:spcAft>
                          <a:spcPts val="0"/>
                        </a:spcAft>
                      </a:pPr>
                      <a:r>
                        <a:rPr lang="tr-TR" sz="3600" dirty="0" smtClean="0">
                          <a:effectLst/>
                        </a:rPr>
                        <a:t>İDARİ KADRO</a:t>
                      </a:r>
                      <a:r>
                        <a:rPr lang="tr-TR" sz="3600" baseline="0" dirty="0" smtClean="0">
                          <a:effectLst/>
                        </a:rPr>
                        <a:t> </a:t>
                      </a:r>
                      <a:endParaRPr lang="tr-TR" sz="3600" dirty="0">
                        <a:effectLst/>
                        <a:latin typeface="Calibri"/>
                        <a:ea typeface="Times New Roman"/>
                        <a:cs typeface="Times New Roman"/>
                      </a:endParaRPr>
                    </a:p>
                  </a:txBody>
                  <a:tcPr marL="68580" marR="68580" marT="0"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704780">
                <a:tc>
                  <a:txBody>
                    <a:bodyPr/>
                    <a:lstStyle/>
                    <a:p>
                      <a:pPr>
                        <a:lnSpc>
                          <a:spcPct val="115000"/>
                        </a:lnSpc>
                        <a:spcAft>
                          <a:spcPts val="0"/>
                        </a:spcAft>
                      </a:pPr>
                      <a:r>
                        <a:rPr lang="tr-TR" sz="3600">
                          <a:effectLst/>
                        </a:rPr>
                        <a:t>Sıra</a:t>
                      </a:r>
                      <a:endParaRPr lang="tr-TR" sz="36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tr-TR" sz="3600" b="1">
                          <a:effectLst/>
                        </a:rPr>
                        <a:t>ADI SOYADI</a:t>
                      </a:r>
                      <a:endParaRPr lang="tr-TR" sz="3600" b="1">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3600" b="1">
                          <a:effectLst/>
                        </a:rPr>
                        <a:t>GÖREVİ</a:t>
                      </a:r>
                      <a:endParaRPr lang="tr-TR" sz="3600" b="1">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3600" b="1">
                          <a:effectLst/>
                        </a:rPr>
                        <a:t>BRANŞI</a:t>
                      </a:r>
                      <a:endParaRPr lang="tr-TR" sz="3600" b="1">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1"/>
                  </a:ext>
                </a:extLst>
              </a:tr>
              <a:tr h="2704780">
                <a:tc>
                  <a:txBody>
                    <a:bodyPr/>
                    <a:lstStyle/>
                    <a:p>
                      <a:pPr>
                        <a:lnSpc>
                          <a:spcPct val="115000"/>
                        </a:lnSpc>
                        <a:spcAft>
                          <a:spcPts val="0"/>
                        </a:spcAft>
                      </a:pPr>
                      <a:r>
                        <a:rPr lang="tr-TR" sz="3600">
                          <a:effectLst/>
                        </a:rPr>
                        <a:t>1</a:t>
                      </a:r>
                      <a:endParaRPr lang="tr-TR" sz="36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tr-TR" sz="3600" b="1" dirty="0" smtClean="0">
                          <a:effectLst/>
                          <a:latin typeface="Calibri"/>
                          <a:ea typeface="Times New Roman"/>
                          <a:cs typeface="Times New Roman"/>
                        </a:rPr>
                        <a:t>Halil İbrahim  KILIÇASLAN</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3600" b="1" dirty="0">
                          <a:effectLst/>
                        </a:rPr>
                        <a:t>OKUL MÜDÜRÜ</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3600" b="1" dirty="0" smtClean="0">
                          <a:effectLst/>
                          <a:latin typeface="Calibri"/>
                          <a:ea typeface="Times New Roman"/>
                          <a:cs typeface="Times New Roman"/>
                        </a:rPr>
                        <a:t>Sınıf </a:t>
                      </a:r>
                      <a:r>
                        <a:rPr lang="tr-TR" sz="3600" b="1" dirty="0" err="1" smtClean="0">
                          <a:effectLst/>
                          <a:latin typeface="Calibri"/>
                          <a:ea typeface="Times New Roman"/>
                          <a:cs typeface="Times New Roman"/>
                        </a:rPr>
                        <a:t>Öğrt</a:t>
                      </a:r>
                      <a:r>
                        <a:rPr lang="tr-TR" sz="3600" b="1" dirty="0" smtClean="0">
                          <a:effectLst/>
                          <a:latin typeface="Calibri"/>
                          <a:ea typeface="Times New Roman"/>
                          <a:cs typeface="Times New Roman"/>
                        </a:rPr>
                        <a:t>.</a:t>
                      </a:r>
                      <a:endParaRPr lang="tr-TR" sz="36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2"/>
                  </a:ext>
                </a:extLst>
              </a:tr>
              <a:tr h="2704780">
                <a:tc>
                  <a:txBody>
                    <a:bodyPr/>
                    <a:lstStyle/>
                    <a:p>
                      <a:pPr>
                        <a:lnSpc>
                          <a:spcPct val="115000"/>
                        </a:lnSpc>
                        <a:spcAft>
                          <a:spcPts val="0"/>
                        </a:spcAft>
                      </a:pPr>
                      <a:r>
                        <a:rPr lang="tr-TR" sz="3600">
                          <a:effectLst/>
                        </a:rPr>
                        <a:t>2</a:t>
                      </a:r>
                      <a:endParaRPr lang="tr-TR" sz="36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tr-TR" sz="3600" b="1" dirty="0" smtClean="0">
                          <a:effectLst/>
                          <a:latin typeface="Calibri"/>
                          <a:ea typeface="Times New Roman"/>
                          <a:cs typeface="Times New Roman"/>
                        </a:rPr>
                        <a:t>Nadir ÖZ</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3600" b="1" dirty="0">
                          <a:effectLst/>
                        </a:rPr>
                        <a:t>Müdür Yardımcısı</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3600" b="1" dirty="0" smtClean="0">
                          <a:effectLst/>
                          <a:latin typeface="Calibri"/>
                          <a:ea typeface="Times New Roman"/>
                          <a:cs typeface="Times New Roman"/>
                        </a:rPr>
                        <a:t>Din Kült. Ve </a:t>
                      </a:r>
                      <a:r>
                        <a:rPr lang="tr-TR" sz="3600" b="1" dirty="0" err="1" smtClean="0">
                          <a:effectLst/>
                          <a:latin typeface="Calibri"/>
                          <a:ea typeface="Times New Roman"/>
                          <a:cs typeface="Times New Roman"/>
                        </a:rPr>
                        <a:t>Ahlk</a:t>
                      </a:r>
                      <a:r>
                        <a:rPr lang="tr-TR" sz="3600" b="1" dirty="0" smtClean="0">
                          <a:effectLst/>
                          <a:latin typeface="Calibri"/>
                          <a:ea typeface="Times New Roman"/>
                          <a:cs typeface="Times New Roman"/>
                        </a:rPr>
                        <a:t>. </a:t>
                      </a:r>
                      <a:r>
                        <a:rPr lang="tr-TR" sz="3600" b="1" dirty="0" err="1" smtClean="0">
                          <a:effectLst/>
                          <a:latin typeface="Calibri"/>
                          <a:ea typeface="Times New Roman"/>
                          <a:cs typeface="Times New Roman"/>
                        </a:rPr>
                        <a:t>Bilg</a:t>
                      </a:r>
                      <a:r>
                        <a:rPr lang="tr-TR" sz="3600" b="1" dirty="0" smtClean="0">
                          <a:effectLst/>
                          <a:latin typeface="Calibri"/>
                          <a:ea typeface="Times New Roman"/>
                          <a:cs typeface="Times New Roman"/>
                        </a:rPr>
                        <a:t>. </a:t>
                      </a:r>
                      <a:r>
                        <a:rPr lang="tr-TR" sz="3600" b="1" dirty="0" err="1" smtClean="0">
                          <a:effectLst/>
                          <a:latin typeface="Calibri"/>
                          <a:ea typeface="Times New Roman"/>
                          <a:cs typeface="Times New Roman"/>
                        </a:rPr>
                        <a:t>Öğrt</a:t>
                      </a:r>
                      <a:endParaRPr lang="tr-TR" sz="36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3"/>
                  </a:ext>
                </a:extLst>
              </a:tr>
              <a:tr h="2888733">
                <a:tc>
                  <a:txBody>
                    <a:bodyPr/>
                    <a:lstStyle/>
                    <a:p>
                      <a:pPr>
                        <a:lnSpc>
                          <a:spcPct val="115000"/>
                        </a:lnSpc>
                        <a:spcAft>
                          <a:spcPts val="0"/>
                        </a:spcAft>
                      </a:pPr>
                      <a:r>
                        <a:rPr lang="tr-TR" sz="3600">
                          <a:effectLst/>
                        </a:rPr>
                        <a:t>3</a:t>
                      </a:r>
                      <a:endParaRPr lang="tr-TR" sz="36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tr-TR" sz="3600" b="1" dirty="0" smtClean="0">
                          <a:effectLst/>
                          <a:latin typeface="Calibri"/>
                          <a:ea typeface="Times New Roman"/>
                          <a:cs typeface="Times New Roman"/>
                        </a:rPr>
                        <a:t>Eşref Tahir MAZLUM</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3600" b="1">
                          <a:effectLst/>
                        </a:rPr>
                        <a:t>Müdür Yardımcısı</a:t>
                      </a:r>
                      <a:endParaRPr lang="tr-TR" sz="3600" b="1">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3600" b="1" dirty="0" smtClean="0">
                          <a:effectLst/>
                          <a:latin typeface="Calibri"/>
                          <a:ea typeface="Times New Roman"/>
                          <a:cs typeface="Times New Roman"/>
                        </a:rPr>
                        <a:t>Sınıf </a:t>
                      </a:r>
                      <a:r>
                        <a:rPr lang="tr-TR" sz="3600" b="1" dirty="0" err="1" smtClean="0">
                          <a:effectLst/>
                          <a:latin typeface="Calibri"/>
                          <a:ea typeface="Times New Roman"/>
                          <a:cs typeface="Times New Roman"/>
                        </a:rPr>
                        <a:t>Öğrt</a:t>
                      </a:r>
                      <a:r>
                        <a:rPr lang="tr-TR" sz="3600" b="1" dirty="0" smtClean="0">
                          <a:effectLst/>
                          <a:latin typeface="Calibri"/>
                          <a:ea typeface="Times New Roman"/>
                          <a:cs typeface="Times New Roman"/>
                        </a:rPr>
                        <a:t>.</a:t>
                      </a:r>
                      <a:endParaRPr lang="tr-TR" sz="36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08133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1446550"/>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Okul Öğretmen Kadrosu</a:t>
            </a:r>
          </a:p>
        </p:txBody>
      </p:sp>
      <p:graphicFrame>
        <p:nvGraphicFramePr>
          <p:cNvPr id="6" name="Tablo 5"/>
          <p:cNvGraphicFramePr>
            <a:graphicFrameLocks noGrp="1"/>
          </p:cNvGraphicFramePr>
          <p:nvPr>
            <p:extLst>
              <p:ext uri="{D42A27DB-BD31-4B8C-83A1-F6EECF244321}">
                <p14:modId xmlns:p14="http://schemas.microsoft.com/office/powerpoint/2010/main" val="3423726092"/>
              </p:ext>
            </p:extLst>
          </p:nvPr>
        </p:nvGraphicFramePr>
        <p:xfrm>
          <a:off x="5719864" y="0"/>
          <a:ext cx="18664136" cy="13715999"/>
        </p:xfrm>
        <a:graphic>
          <a:graphicData uri="http://schemas.openxmlformats.org/drawingml/2006/table">
            <a:tbl>
              <a:tblPr firstRow="1" firstCol="1" bandRow="1">
                <a:tableStyleId>{5C22544A-7EE6-4342-B048-85BDC9FD1C3A}</a:tableStyleId>
              </a:tblPr>
              <a:tblGrid>
                <a:gridCol w="1311523">
                  <a:extLst>
                    <a:ext uri="{9D8B030D-6E8A-4147-A177-3AD203B41FA5}">
                      <a16:colId xmlns:a16="http://schemas.microsoft.com/office/drawing/2014/main" val="20000"/>
                    </a:ext>
                  </a:extLst>
                </a:gridCol>
                <a:gridCol w="6279883">
                  <a:extLst>
                    <a:ext uri="{9D8B030D-6E8A-4147-A177-3AD203B41FA5}">
                      <a16:colId xmlns:a16="http://schemas.microsoft.com/office/drawing/2014/main" val="20001"/>
                    </a:ext>
                  </a:extLst>
                </a:gridCol>
                <a:gridCol w="6567262">
                  <a:extLst>
                    <a:ext uri="{9D8B030D-6E8A-4147-A177-3AD203B41FA5}">
                      <a16:colId xmlns:a16="http://schemas.microsoft.com/office/drawing/2014/main" val="20002"/>
                    </a:ext>
                  </a:extLst>
                </a:gridCol>
                <a:gridCol w="4505468">
                  <a:extLst>
                    <a:ext uri="{9D8B030D-6E8A-4147-A177-3AD203B41FA5}">
                      <a16:colId xmlns:a16="http://schemas.microsoft.com/office/drawing/2014/main" val="20003"/>
                    </a:ext>
                  </a:extLst>
                </a:gridCol>
              </a:tblGrid>
              <a:tr h="939895">
                <a:tc gridSpan="4">
                  <a:txBody>
                    <a:bodyPr/>
                    <a:lstStyle/>
                    <a:p>
                      <a:pPr marL="499110" algn="ctr">
                        <a:lnSpc>
                          <a:spcPct val="115000"/>
                        </a:lnSpc>
                        <a:spcAft>
                          <a:spcPts val="0"/>
                        </a:spcAft>
                      </a:pPr>
                      <a:r>
                        <a:rPr lang="tr-TR" sz="3600" b="1" dirty="0">
                          <a:solidFill>
                            <a:schemeClr val="bg1"/>
                          </a:solidFill>
                          <a:effectLst/>
                        </a:rPr>
                        <a:t>ÖĞRETMENLER</a:t>
                      </a:r>
                      <a:endParaRPr lang="tr-TR" sz="3600" b="1" dirty="0">
                        <a:solidFill>
                          <a:schemeClr val="bg1"/>
                        </a:solidFill>
                        <a:effectLst/>
                        <a:latin typeface="Calibri"/>
                        <a:ea typeface="Times New Roman"/>
                        <a:cs typeface="Times New Roman"/>
                      </a:endParaRPr>
                    </a:p>
                  </a:txBody>
                  <a:tcPr marL="68580" marR="68580" marT="0"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939895">
                <a:tc>
                  <a:txBody>
                    <a:bodyPr/>
                    <a:lstStyle/>
                    <a:p>
                      <a:pPr>
                        <a:lnSpc>
                          <a:spcPct val="115000"/>
                        </a:lnSpc>
                        <a:spcAft>
                          <a:spcPts val="0"/>
                        </a:spcAft>
                      </a:pPr>
                      <a:r>
                        <a:rPr lang="tr-TR" sz="3600">
                          <a:effectLst/>
                        </a:rPr>
                        <a:t>Sıra</a:t>
                      </a: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a:solidFill>
                            <a:schemeClr val="bg1"/>
                          </a:solidFill>
                          <a:effectLst/>
                        </a:rPr>
                        <a:t>ADI SOYADI</a:t>
                      </a:r>
                      <a:endParaRPr lang="tr-TR" sz="3600" b="1">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nSpc>
                          <a:spcPct val="115000"/>
                        </a:lnSpc>
                        <a:spcAft>
                          <a:spcPts val="0"/>
                        </a:spcAft>
                      </a:pPr>
                      <a:r>
                        <a:rPr lang="tr-TR" sz="3600" b="1">
                          <a:solidFill>
                            <a:schemeClr val="bg1"/>
                          </a:solidFill>
                          <a:effectLst/>
                        </a:rPr>
                        <a:t>BRANŞI</a:t>
                      </a:r>
                      <a:endParaRPr lang="tr-TR" sz="3600" b="1">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nSpc>
                          <a:spcPct val="115000"/>
                        </a:lnSpc>
                        <a:spcAft>
                          <a:spcPts val="0"/>
                        </a:spcAft>
                      </a:pPr>
                      <a:r>
                        <a:rPr lang="tr-TR" sz="3600" b="1" smtClean="0">
                          <a:solidFill>
                            <a:schemeClr val="bg1"/>
                          </a:solidFill>
                          <a:effectLst/>
                        </a:rPr>
                        <a:t>Kadrolu/Ücretli/Sözl.</a:t>
                      </a:r>
                      <a:endParaRPr lang="tr-TR" sz="3600" b="1">
                        <a:solidFill>
                          <a:schemeClr val="bg1"/>
                        </a:solidFill>
                        <a:effectLst/>
                        <a:latin typeface="Calibri"/>
                        <a:ea typeface="Times New Roman"/>
                        <a:cs typeface="Times New Roman"/>
                      </a:endParaRPr>
                    </a:p>
                  </a:txBody>
                  <a:tcPr marL="68580" marR="68580" marT="0" marB="0" anchor="ctr">
                    <a:solidFill>
                      <a:schemeClr val="accent1"/>
                    </a:solidFill>
                  </a:tcPr>
                </a:tc>
                <a:extLst>
                  <a:ext uri="{0D108BD9-81ED-4DB2-BD59-A6C34878D82A}">
                    <a16:rowId xmlns:a16="http://schemas.microsoft.com/office/drawing/2014/main" val="10001"/>
                  </a:ext>
                </a:extLst>
              </a:tr>
              <a:tr h="939895">
                <a:tc>
                  <a:txBody>
                    <a:bodyPr/>
                    <a:lstStyle/>
                    <a:p>
                      <a:pPr>
                        <a:lnSpc>
                          <a:spcPct val="115000"/>
                        </a:lnSpc>
                        <a:spcAft>
                          <a:spcPts val="0"/>
                        </a:spcAft>
                      </a:pPr>
                      <a:r>
                        <a:rPr lang="tr-TR" sz="3600">
                          <a:effectLst/>
                        </a:rPr>
                        <a:t>1</a:t>
                      </a: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dirty="0" smtClean="0">
                          <a:solidFill>
                            <a:srgbClr val="000000"/>
                          </a:solidFill>
                          <a:effectLst/>
                          <a:latin typeface="Calibri"/>
                          <a:ea typeface="Times New Roman"/>
                          <a:cs typeface="Times New Roman"/>
                        </a:rPr>
                        <a:t>Nurtaç  AKSUOĞLU</a:t>
                      </a:r>
                      <a:endParaRPr lang="tr-TR" sz="3600" b="1" dirty="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dirty="0" smtClean="0">
                          <a:solidFill>
                            <a:srgbClr val="000000"/>
                          </a:solidFill>
                          <a:effectLst/>
                          <a:latin typeface="Calibri"/>
                          <a:ea typeface="Times New Roman"/>
                          <a:cs typeface="Times New Roman"/>
                        </a:rPr>
                        <a:t>El Sanatları Öğretmeni</a:t>
                      </a:r>
                      <a:endParaRPr lang="tr-TR" sz="3600" b="1" dirty="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a:effectLst/>
                        </a:rPr>
                        <a:t>Kadrolu</a:t>
                      </a:r>
                      <a:endParaRPr lang="tr-TR" sz="3600" b="1">
                        <a:solidFill>
                          <a:srgbClr val="000000"/>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939895">
                <a:tc>
                  <a:txBody>
                    <a:bodyPr/>
                    <a:lstStyle/>
                    <a:p>
                      <a:pPr>
                        <a:lnSpc>
                          <a:spcPct val="115000"/>
                        </a:lnSpc>
                        <a:spcAft>
                          <a:spcPts val="0"/>
                        </a:spcAft>
                      </a:pPr>
                      <a:r>
                        <a:rPr lang="tr-TR" sz="3600">
                          <a:effectLst/>
                        </a:rPr>
                        <a:t>2</a:t>
                      </a: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dirty="0" smtClean="0">
                          <a:solidFill>
                            <a:srgbClr val="000000"/>
                          </a:solidFill>
                          <a:effectLst/>
                          <a:latin typeface="Calibri"/>
                          <a:ea typeface="Times New Roman"/>
                          <a:cs typeface="Times New Roman"/>
                        </a:rPr>
                        <a:t>İlhan</a:t>
                      </a:r>
                      <a:r>
                        <a:rPr lang="tr-TR" sz="3600" b="1" baseline="0" dirty="0" smtClean="0">
                          <a:solidFill>
                            <a:srgbClr val="000000"/>
                          </a:solidFill>
                          <a:effectLst/>
                          <a:latin typeface="Calibri"/>
                          <a:ea typeface="Times New Roman"/>
                          <a:cs typeface="Times New Roman"/>
                        </a:rPr>
                        <a:t> AKBAK</a:t>
                      </a:r>
                      <a:endParaRPr lang="tr-TR" sz="3600" b="1" dirty="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dirty="0" smtClean="0">
                          <a:solidFill>
                            <a:srgbClr val="000000"/>
                          </a:solidFill>
                          <a:effectLst/>
                          <a:latin typeface="Calibri"/>
                          <a:ea typeface="Times New Roman"/>
                          <a:cs typeface="Times New Roman"/>
                        </a:rPr>
                        <a:t>Sınıf Öğretmeni</a:t>
                      </a:r>
                      <a:endParaRPr lang="tr-TR" sz="3600" b="1" dirty="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a:effectLst/>
                        </a:rPr>
                        <a:t>Kadrolu</a:t>
                      </a:r>
                      <a:endParaRPr lang="tr-TR" sz="3600" b="1">
                        <a:solidFill>
                          <a:srgbClr val="000000"/>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939895">
                <a:tc>
                  <a:txBody>
                    <a:bodyPr/>
                    <a:lstStyle/>
                    <a:p>
                      <a:pPr>
                        <a:lnSpc>
                          <a:spcPct val="115000"/>
                        </a:lnSpc>
                        <a:spcAft>
                          <a:spcPts val="0"/>
                        </a:spcAft>
                      </a:pPr>
                      <a:r>
                        <a:rPr lang="tr-TR" sz="3600">
                          <a:effectLst/>
                        </a:rPr>
                        <a:t>3</a:t>
                      </a: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dirty="0" smtClean="0">
                          <a:solidFill>
                            <a:srgbClr val="000000"/>
                          </a:solidFill>
                          <a:effectLst/>
                          <a:latin typeface="Calibri"/>
                          <a:ea typeface="Times New Roman"/>
                          <a:cs typeface="Times New Roman"/>
                        </a:rPr>
                        <a:t>Aynur UĞURLU</a:t>
                      </a:r>
                      <a:endParaRPr lang="tr-TR" sz="3600" b="1" dirty="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dirty="0" smtClean="0">
                          <a:solidFill>
                            <a:srgbClr val="000000"/>
                          </a:solidFill>
                          <a:effectLst/>
                          <a:latin typeface="Calibri"/>
                          <a:ea typeface="Times New Roman"/>
                          <a:cs typeface="Times New Roman"/>
                        </a:rPr>
                        <a:t>Giyim- Üretim Tek. Öğretmeni</a:t>
                      </a:r>
                      <a:endParaRPr lang="tr-TR" sz="3600" b="1" dirty="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a:effectLst/>
                        </a:rPr>
                        <a:t>Kadrolu</a:t>
                      </a:r>
                      <a:endParaRPr lang="tr-TR" sz="3600" b="1">
                        <a:solidFill>
                          <a:srgbClr val="000000"/>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1001836">
                <a:tc>
                  <a:txBody>
                    <a:bodyPr/>
                    <a:lstStyle/>
                    <a:p>
                      <a:pPr>
                        <a:lnSpc>
                          <a:spcPct val="115000"/>
                        </a:lnSpc>
                        <a:spcAft>
                          <a:spcPts val="0"/>
                        </a:spcAft>
                      </a:pPr>
                      <a:r>
                        <a:rPr lang="tr-TR" sz="3600">
                          <a:effectLst/>
                        </a:rPr>
                        <a:t>4</a:t>
                      </a: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dirty="0" err="1" smtClean="0">
                          <a:solidFill>
                            <a:srgbClr val="000000"/>
                          </a:solidFill>
                          <a:effectLst/>
                          <a:latin typeface="Calibri"/>
                          <a:ea typeface="Times New Roman"/>
                          <a:cs typeface="Times New Roman"/>
                        </a:rPr>
                        <a:t>Öznur</a:t>
                      </a:r>
                      <a:r>
                        <a:rPr lang="tr-TR" sz="3600" b="1" baseline="0" dirty="0" smtClean="0">
                          <a:solidFill>
                            <a:srgbClr val="000000"/>
                          </a:solidFill>
                          <a:effectLst/>
                          <a:latin typeface="Calibri"/>
                          <a:ea typeface="Times New Roman"/>
                          <a:cs typeface="Times New Roman"/>
                        </a:rPr>
                        <a:t> ÖZCAN BALIK</a:t>
                      </a:r>
                      <a:endParaRPr lang="tr-TR" sz="3600" b="1" dirty="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dirty="0" smtClean="0">
                          <a:solidFill>
                            <a:srgbClr val="000000"/>
                          </a:solidFill>
                          <a:effectLst/>
                          <a:latin typeface="Calibri"/>
                          <a:ea typeface="Times New Roman"/>
                          <a:cs typeface="Times New Roman"/>
                        </a:rPr>
                        <a:t>Bilişim Teknolojileri Öğretmeni</a:t>
                      </a:r>
                      <a:endParaRPr lang="tr-TR" sz="3600" b="1" dirty="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tr-TR" sz="3600" b="1" dirty="0">
                          <a:effectLst/>
                        </a:rPr>
                        <a:t>Kadrolu</a:t>
                      </a:r>
                      <a:endParaRPr lang="tr-TR" sz="3600" b="1" dirty="0">
                        <a:solidFill>
                          <a:srgbClr val="000000"/>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1001836">
                <a:tc>
                  <a:txBody>
                    <a:bodyPr/>
                    <a:lstStyle/>
                    <a:p>
                      <a:pPr>
                        <a:lnSpc>
                          <a:spcPct val="115000"/>
                        </a:lnSpc>
                        <a:spcAft>
                          <a:spcPts val="0"/>
                        </a:spcAft>
                      </a:pPr>
                      <a:r>
                        <a:rPr lang="tr-TR" sz="3600">
                          <a:effectLst/>
                        </a:rPr>
                        <a:t>5</a:t>
                      </a:r>
                      <a:endParaRPr lang="tr-TR" sz="3600">
                        <a:solidFill>
                          <a:srgbClr val="000000"/>
                        </a:solidFill>
                        <a:effectLst/>
                        <a:latin typeface="Calibri"/>
                        <a:ea typeface="Times New Roman"/>
                        <a:cs typeface="Times New Roman"/>
                      </a:endParaRPr>
                    </a:p>
                  </a:txBody>
                  <a:tcPr marL="68580" marR="68580" marT="0" marB="0"/>
                </a:tc>
                <a:tc>
                  <a:txBody>
                    <a:bodyPr/>
                    <a:lstStyle/>
                    <a:p>
                      <a:r>
                        <a:rPr lang="tr-TR" b="1" dirty="0" smtClean="0"/>
                        <a:t>Ayşenur KUZU</a:t>
                      </a:r>
                      <a:endParaRPr lang="tr-TR" b="1" dirty="0"/>
                    </a:p>
                  </a:txBody>
                  <a:tcPr marL="68580" marR="68580" marT="0" marB="0"/>
                </a:tc>
                <a:tc>
                  <a:txBody>
                    <a:bodyPr/>
                    <a:lstStyle/>
                    <a:p>
                      <a:r>
                        <a:rPr lang="tr-TR" b="1" dirty="0" smtClean="0"/>
                        <a:t>Yiyecek-İçecek Hizmetleri</a:t>
                      </a:r>
                      <a:endParaRPr lang="tr-TR" b="1" dirty="0"/>
                    </a:p>
                  </a:txBody>
                  <a:tcPr marL="68580" marR="68580" marT="0" marB="0"/>
                </a:tc>
                <a:tc>
                  <a:txBody>
                    <a:bodyPr/>
                    <a:lstStyle/>
                    <a:p>
                      <a:r>
                        <a:rPr lang="tr-TR" b="1" dirty="0" smtClean="0"/>
                        <a:t>Sözleşmeli</a:t>
                      </a:r>
                      <a:endParaRPr lang="tr-TR" b="1" dirty="0"/>
                    </a:p>
                  </a:txBody>
                  <a:tcPr marL="68580" marR="68580" marT="0" marB="0"/>
                </a:tc>
                <a:extLst>
                  <a:ext uri="{0D108BD9-81ED-4DB2-BD59-A6C34878D82A}">
                    <a16:rowId xmlns:a16="http://schemas.microsoft.com/office/drawing/2014/main" val="10006"/>
                  </a:ext>
                </a:extLst>
              </a:tr>
              <a:tr h="1001836">
                <a:tc>
                  <a:txBody>
                    <a:bodyPr/>
                    <a:lstStyle/>
                    <a:p>
                      <a:pPr>
                        <a:lnSpc>
                          <a:spcPct val="115000"/>
                        </a:lnSpc>
                        <a:spcAft>
                          <a:spcPts val="0"/>
                        </a:spcAft>
                      </a:pPr>
                      <a:r>
                        <a:rPr lang="tr-TR" sz="3600" dirty="0" smtClean="0">
                          <a:solidFill>
                            <a:schemeClr val="bg1"/>
                          </a:solidFill>
                          <a:effectLst/>
                          <a:latin typeface="Calibri"/>
                          <a:ea typeface="Times New Roman"/>
                          <a:cs typeface="Times New Roman"/>
                        </a:rPr>
                        <a:t>6</a:t>
                      </a:r>
                      <a:endParaRPr lang="tr-TR" sz="3600" dirty="0">
                        <a:solidFill>
                          <a:schemeClr val="bg1"/>
                        </a:solidFill>
                        <a:effectLst/>
                        <a:latin typeface="Calibri"/>
                        <a:ea typeface="Times New Roman"/>
                        <a:cs typeface="Times New Roman"/>
                      </a:endParaRPr>
                    </a:p>
                  </a:txBody>
                  <a:tcPr marL="68580" marR="68580" marT="0" marB="0"/>
                </a:tc>
                <a:tc>
                  <a:txBody>
                    <a:bodyPr/>
                    <a:lstStyle/>
                    <a:p>
                      <a:endParaRPr lang="tr-TR" b="1" dirty="0"/>
                    </a:p>
                  </a:txBody>
                  <a:tcPr marL="68580" marR="68580" marT="0" marB="0"/>
                </a:tc>
                <a:tc>
                  <a:txBody>
                    <a:bodyPr/>
                    <a:lstStyle/>
                    <a:p>
                      <a:endParaRPr lang="tr-TR" b="1" dirty="0"/>
                    </a:p>
                  </a:txBody>
                  <a:tcPr marL="68580" marR="68580" marT="0" marB="0"/>
                </a:tc>
                <a:tc>
                  <a:txBody>
                    <a:bodyPr/>
                    <a:lstStyle/>
                    <a:p>
                      <a:endParaRPr lang="tr-TR" b="1" dirty="0"/>
                    </a:p>
                  </a:txBody>
                  <a:tcPr marL="68580" marR="68580" marT="0" marB="0"/>
                </a:tc>
                <a:extLst>
                  <a:ext uri="{0D108BD9-81ED-4DB2-BD59-A6C34878D82A}">
                    <a16:rowId xmlns:a16="http://schemas.microsoft.com/office/drawing/2014/main" val="10007"/>
                  </a:ext>
                </a:extLst>
              </a:tr>
              <a:tr h="1001836">
                <a:tc>
                  <a:txBody>
                    <a:bodyPr/>
                    <a:lstStyle/>
                    <a:p>
                      <a:pPr>
                        <a:lnSpc>
                          <a:spcPct val="115000"/>
                        </a:lnSpc>
                        <a:spcAft>
                          <a:spcPts val="0"/>
                        </a:spcAft>
                      </a:pPr>
                      <a:r>
                        <a:rPr lang="tr-TR" sz="3600" dirty="0" smtClean="0">
                          <a:solidFill>
                            <a:schemeClr val="bg1"/>
                          </a:solidFill>
                          <a:effectLst/>
                          <a:latin typeface="Calibri"/>
                          <a:ea typeface="Times New Roman"/>
                          <a:cs typeface="Times New Roman"/>
                        </a:rPr>
                        <a:t>7</a:t>
                      </a:r>
                      <a:endParaRPr lang="tr-TR" sz="3600" dirty="0">
                        <a:solidFill>
                          <a:schemeClr val="bg1"/>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b="1" dirty="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b="1" dirty="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b="1" dirty="0">
                        <a:solidFill>
                          <a:srgbClr val="000000"/>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8"/>
                  </a:ext>
                </a:extLst>
              </a:tr>
              <a:tr h="1001836">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dirty="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dirty="0">
                        <a:solidFill>
                          <a:srgbClr val="000000"/>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9"/>
                  </a:ext>
                </a:extLst>
              </a:tr>
              <a:tr h="1001836">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dirty="0">
                        <a:solidFill>
                          <a:srgbClr val="000000"/>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10"/>
                  </a:ext>
                </a:extLst>
              </a:tr>
              <a:tr h="1001836">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dirty="0">
                        <a:solidFill>
                          <a:srgbClr val="000000"/>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11"/>
                  </a:ext>
                </a:extLst>
              </a:tr>
              <a:tr h="1001836">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dirty="0">
                        <a:solidFill>
                          <a:srgbClr val="000000"/>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12"/>
                  </a:ext>
                </a:extLst>
              </a:tr>
              <a:tr h="1001836">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a:solidFill>
                          <a:srgbClr val="000000"/>
                        </a:solidFill>
                        <a:effectLst/>
                        <a:latin typeface="Calibri"/>
                        <a:ea typeface="Times New Roman"/>
                        <a:cs typeface="Times New Roman"/>
                      </a:endParaRPr>
                    </a:p>
                  </a:txBody>
                  <a:tcPr marL="68580" marR="68580" marT="0" marB="0"/>
                </a:tc>
                <a:tc>
                  <a:txBody>
                    <a:bodyPr/>
                    <a:lstStyle/>
                    <a:p>
                      <a:pPr>
                        <a:lnSpc>
                          <a:spcPct val="115000"/>
                        </a:lnSpc>
                        <a:spcAft>
                          <a:spcPts val="0"/>
                        </a:spcAft>
                      </a:pPr>
                      <a:endParaRPr lang="tr-TR" sz="3600" dirty="0">
                        <a:solidFill>
                          <a:srgbClr val="000000"/>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732723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3477875"/>
          </a:xfrm>
          <a:prstGeom prst="rect">
            <a:avLst/>
          </a:prstGeom>
          <a:noFill/>
        </p:spPr>
        <p:txBody>
          <a:bodyPr wrap="square" rtlCol="0">
            <a:spAutoFit/>
          </a:bodyPr>
          <a:lstStyle/>
          <a:p>
            <a:pPr algn="ctr"/>
            <a:r>
              <a:rPr lang="tr-TR" sz="4400">
                <a:solidFill>
                  <a:schemeClr val="bg1"/>
                </a:solidFill>
                <a:latin typeface="Arial" panose="020B0604020202020204" pitchFamily="34" charset="0"/>
                <a:cs typeface="Arial" panose="020B0604020202020204" pitchFamily="34" charset="0"/>
              </a:rPr>
              <a:t>MEMUR, VHKİ, YARDIMCI HİZMETLİ, PERSONEL DURUMU</a:t>
            </a:r>
          </a:p>
        </p:txBody>
      </p:sp>
      <p:graphicFrame>
        <p:nvGraphicFramePr>
          <p:cNvPr id="2" name="Tablo 1"/>
          <p:cNvGraphicFramePr>
            <a:graphicFrameLocks noGrp="1"/>
          </p:cNvGraphicFramePr>
          <p:nvPr>
            <p:extLst>
              <p:ext uri="{D42A27DB-BD31-4B8C-83A1-F6EECF244321}">
                <p14:modId xmlns:p14="http://schemas.microsoft.com/office/powerpoint/2010/main" val="3279499291"/>
              </p:ext>
            </p:extLst>
          </p:nvPr>
        </p:nvGraphicFramePr>
        <p:xfrm>
          <a:off x="5719864" y="0"/>
          <a:ext cx="18664136" cy="13716003"/>
        </p:xfrm>
        <a:graphic>
          <a:graphicData uri="http://schemas.openxmlformats.org/drawingml/2006/table">
            <a:tbl>
              <a:tblPr firstRow="1" firstCol="1" bandRow="1">
                <a:tableStyleId>{5C22544A-7EE6-4342-B048-85BDC9FD1C3A}</a:tableStyleId>
              </a:tblPr>
              <a:tblGrid>
                <a:gridCol w="1294165">
                  <a:extLst>
                    <a:ext uri="{9D8B030D-6E8A-4147-A177-3AD203B41FA5}">
                      <a16:colId xmlns:a16="http://schemas.microsoft.com/office/drawing/2014/main" val="20000"/>
                    </a:ext>
                  </a:extLst>
                </a:gridCol>
                <a:gridCol w="6297241">
                  <a:extLst>
                    <a:ext uri="{9D8B030D-6E8A-4147-A177-3AD203B41FA5}">
                      <a16:colId xmlns:a16="http://schemas.microsoft.com/office/drawing/2014/main" val="20001"/>
                    </a:ext>
                  </a:extLst>
                </a:gridCol>
                <a:gridCol w="11072730">
                  <a:extLst>
                    <a:ext uri="{9D8B030D-6E8A-4147-A177-3AD203B41FA5}">
                      <a16:colId xmlns:a16="http://schemas.microsoft.com/office/drawing/2014/main" val="20002"/>
                    </a:ext>
                  </a:extLst>
                </a:gridCol>
              </a:tblGrid>
              <a:tr h="1959429">
                <a:tc gridSpan="3">
                  <a:txBody>
                    <a:bodyPr/>
                    <a:lstStyle/>
                    <a:p>
                      <a:pPr marL="499110" algn="ctr">
                        <a:lnSpc>
                          <a:spcPct val="115000"/>
                        </a:lnSpc>
                        <a:spcAft>
                          <a:spcPts val="0"/>
                        </a:spcAft>
                      </a:pPr>
                      <a:r>
                        <a:rPr lang="tr-TR" sz="4400" dirty="0">
                          <a:effectLst/>
                        </a:rPr>
                        <a:t>MEMUR, VHKİ, YARDIMCI HİZMETLİ, PERSONEL DURUMU</a:t>
                      </a:r>
                      <a:endParaRPr lang="tr-TR" sz="4400" dirty="0">
                        <a:effectLst/>
                        <a:latin typeface="Calibri"/>
                        <a:ea typeface="Times New Roman"/>
                        <a:cs typeface="Times New Roman"/>
                      </a:endParaRPr>
                    </a:p>
                  </a:txBody>
                  <a:tcPr marL="68580" marR="68580" marT="0" marB="0" anchor="ct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959429">
                <a:tc>
                  <a:txBody>
                    <a:bodyPr/>
                    <a:lstStyle/>
                    <a:p>
                      <a:pPr>
                        <a:lnSpc>
                          <a:spcPct val="115000"/>
                        </a:lnSpc>
                        <a:spcAft>
                          <a:spcPts val="1000"/>
                        </a:spcAft>
                      </a:pPr>
                      <a:r>
                        <a:rPr lang="tr-TR" sz="4400">
                          <a:effectLst/>
                        </a:rPr>
                        <a:t>Sıra</a:t>
                      </a:r>
                      <a:endParaRPr lang="tr-TR" sz="4400">
                        <a:effectLst/>
                        <a:latin typeface="Calibri"/>
                        <a:ea typeface="Times New Roman"/>
                        <a:cs typeface="Times New Roman"/>
                      </a:endParaRPr>
                    </a:p>
                  </a:txBody>
                  <a:tcPr marL="68580" marR="68580" marT="0" marB="0"/>
                </a:tc>
                <a:tc>
                  <a:txBody>
                    <a:bodyPr/>
                    <a:lstStyle/>
                    <a:p>
                      <a:pPr algn="ctr">
                        <a:lnSpc>
                          <a:spcPct val="115000"/>
                        </a:lnSpc>
                        <a:spcAft>
                          <a:spcPts val="1000"/>
                        </a:spcAft>
                      </a:pPr>
                      <a:r>
                        <a:rPr lang="tr-TR" sz="4400" b="1">
                          <a:effectLst/>
                        </a:rPr>
                        <a:t>ADI SOYADI</a:t>
                      </a:r>
                      <a:endParaRPr lang="tr-TR" sz="44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400" b="1">
                          <a:effectLst/>
                        </a:rPr>
                        <a:t>Statü (Memur, VHKİ, Sürekli İşçi, İşkur)</a:t>
                      </a:r>
                      <a:endParaRPr lang="tr-TR" sz="4400" b="1">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1"/>
                  </a:ext>
                </a:extLst>
              </a:tr>
              <a:tr h="1959429">
                <a:tc>
                  <a:txBody>
                    <a:bodyPr/>
                    <a:lstStyle/>
                    <a:p>
                      <a:pPr>
                        <a:lnSpc>
                          <a:spcPct val="115000"/>
                        </a:lnSpc>
                        <a:spcAft>
                          <a:spcPts val="1000"/>
                        </a:spcAft>
                      </a:pPr>
                      <a:r>
                        <a:rPr lang="tr-TR" sz="4400">
                          <a:effectLst/>
                        </a:rPr>
                        <a:t>1</a:t>
                      </a:r>
                      <a:endParaRPr lang="tr-TR" sz="4400">
                        <a:effectLst/>
                        <a:latin typeface="Calibri"/>
                        <a:ea typeface="Times New Roman"/>
                        <a:cs typeface="Times New Roman"/>
                      </a:endParaRPr>
                    </a:p>
                  </a:txBody>
                  <a:tcPr marL="68580" marR="68580" marT="0" marB="0"/>
                </a:tc>
                <a:tc>
                  <a:txBody>
                    <a:bodyPr/>
                    <a:lstStyle/>
                    <a:p>
                      <a:r>
                        <a:rPr lang="tr-TR" sz="4400" b="1" dirty="0" smtClean="0"/>
                        <a:t>Emine YİĞİT</a:t>
                      </a:r>
                      <a:endParaRPr lang="tr-TR" sz="4400" b="1" dirty="0"/>
                    </a:p>
                  </a:txBody>
                  <a:tcPr marL="68580" marR="68580" marT="0" marB="0"/>
                </a:tc>
                <a:tc>
                  <a:txBody>
                    <a:bodyPr/>
                    <a:lstStyle/>
                    <a:p>
                      <a:r>
                        <a:rPr lang="tr-TR" sz="4400" b="1" dirty="0" smtClean="0"/>
                        <a:t>Sürekli İşçi</a:t>
                      </a:r>
                      <a:endParaRPr lang="tr-TR" sz="4400" b="1" dirty="0"/>
                    </a:p>
                  </a:txBody>
                  <a:tcPr marL="68580" marR="68580" marT="0" marB="0"/>
                </a:tc>
                <a:extLst>
                  <a:ext uri="{0D108BD9-81ED-4DB2-BD59-A6C34878D82A}">
                    <a16:rowId xmlns:a16="http://schemas.microsoft.com/office/drawing/2014/main" val="10002"/>
                  </a:ext>
                </a:extLst>
              </a:tr>
              <a:tr h="1959429">
                <a:tc>
                  <a:txBody>
                    <a:bodyPr/>
                    <a:lstStyle/>
                    <a:p>
                      <a:pPr>
                        <a:lnSpc>
                          <a:spcPct val="115000"/>
                        </a:lnSpc>
                        <a:spcAft>
                          <a:spcPts val="1000"/>
                        </a:spcAft>
                      </a:pPr>
                      <a:r>
                        <a:rPr lang="tr-TR" sz="4400">
                          <a:effectLst/>
                        </a:rPr>
                        <a:t>2</a:t>
                      </a:r>
                      <a:endParaRPr lang="tr-TR" sz="4400">
                        <a:effectLst/>
                        <a:latin typeface="Calibri"/>
                        <a:ea typeface="Times New Roman"/>
                        <a:cs typeface="Times New Roman"/>
                      </a:endParaRPr>
                    </a:p>
                  </a:txBody>
                  <a:tcPr marL="68580" marR="68580" marT="0" marB="0"/>
                </a:tc>
                <a:tc>
                  <a:txBody>
                    <a:bodyPr/>
                    <a:lstStyle/>
                    <a:p>
                      <a:pPr>
                        <a:lnSpc>
                          <a:spcPct val="115000"/>
                        </a:lnSpc>
                        <a:spcAft>
                          <a:spcPts val="1000"/>
                        </a:spcAft>
                      </a:pPr>
                      <a:r>
                        <a:rPr lang="tr-TR" sz="4400" b="1" dirty="0" smtClean="0">
                          <a:effectLst/>
                          <a:latin typeface="Calibri"/>
                          <a:ea typeface="Times New Roman"/>
                          <a:cs typeface="Times New Roman"/>
                        </a:rPr>
                        <a:t>Halim EVCE</a:t>
                      </a:r>
                      <a:endParaRPr lang="tr-TR" sz="4400" b="1" dirty="0">
                        <a:effectLst/>
                        <a:latin typeface="Calibri"/>
                        <a:ea typeface="Times New Roman"/>
                        <a:cs typeface="Times New Roman"/>
                      </a:endParaRPr>
                    </a:p>
                  </a:txBody>
                  <a:tcPr marL="68580" marR="68580" marT="0" marB="0"/>
                </a:tc>
                <a:tc>
                  <a:txBody>
                    <a:bodyPr/>
                    <a:lstStyle/>
                    <a:p>
                      <a:pPr>
                        <a:lnSpc>
                          <a:spcPct val="115000"/>
                        </a:lnSpc>
                        <a:spcAft>
                          <a:spcPts val="1000"/>
                        </a:spcAft>
                      </a:pPr>
                      <a:r>
                        <a:rPr lang="tr-TR" sz="4400" b="1" dirty="0">
                          <a:effectLst/>
                        </a:rPr>
                        <a:t>Kadrolu (Yardımcı Hizmetli)</a:t>
                      </a:r>
                      <a:endParaRPr lang="tr-TR" sz="4400" b="1"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1959429">
                <a:tc>
                  <a:txBody>
                    <a:bodyPr/>
                    <a:lstStyle/>
                    <a:p>
                      <a:pPr>
                        <a:lnSpc>
                          <a:spcPct val="115000"/>
                        </a:lnSpc>
                        <a:spcAft>
                          <a:spcPts val="1000"/>
                        </a:spcAft>
                      </a:pPr>
                      <a:r>
                        <a:rPr lang="tr-TR" sz="4400" smtClean="0">
                          <a:effectLst/>
                          <a:latin typeface="Calibri"/>
                          <a:ea typeface="Times New Roman"/>
                          <a:cs typeface="Times New Roman"/>
                        </a:rPr>
                        <a:t>3</a:t>
                      </a:r>
                      <a:endParaRPr lang="tr-TR" sz="4400">
                        <a:effectLst/>
                        <a:latin typeface="Calibri"/>
                        <a:ea typeface="Times New Roman"/>
                        <a:cs typeface="Times New Roman"/>
                      </a:endParaRPr>
                    </a:p>
                  </a:txBody>
                  <a:tcPr marL="68580" marR="68580" marT="0" marB="0"/>
                </a:tc>
                <a:tc>
                  <a:txBody>
                    <a:bodyPr/>
                    <a:lstStyle/>
                    <a:p>
                      <a:pPr>
                        <a:lnSpc>
                          <a:spcPct val="115000"/>
                        </a:lnSpc>
                        <a:spcAft>
                          <a:spcPts val="1000"/>
                        </a:spcAft>
                      </a:pPr>
                      <a:endParaRPr lang="tr-TR" sz="4400" b="1" dirty="0">
                        <a:effectLst/>
                        <a:latin typeface="Calibri"/>
                        <a:ea typeface="Times New Roman"/>
                        <a:cs typeface="Times New Roman"/>
                      </a:endParaRPr>
                    </a:p>
                  </a:txBody>
                  <a:tcPr marL="68580" marR="68580" marT="0" marB="0"/>
                </a:tc>
                <a:tc>
                  <a:txBody>
                    <a:bodyPr/>
                    <a:lstStyle/>
                    <a:p>
                      <a:pPr>
                        <a:lnSpc>
                          <a:spcPct val="115000"/>
                        </a:lnSpc>
                        <a:spcAft>
                          <a:spcPts val="1000"/>
                        </a:spcAft>
                      </a:pPr>
                      <a:endParaRPr lang="tr-TR" sz="4400" b="1"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1959429">
                <a:tc>
                  <a:txBody>
                    <a:bodyPr/>
                    <a:lstStyle/>
                    <a:p>
                      <a:pPr>
                        <a:lnSpc>
                          <a:spcPct val="115000"/>
                        </a:lnSpc>
                        <a:spcAft>
                          <a:spcPts val="1000"/>
                        </a:spcAft>
                      </a:pPr>
                      <a:r>
                        <a:rPr lang="tr-TR" sz="4400" smtClean="0">
                          <a:effectLst/>
                          <a:latin typeface="Calibri"/>
                          <a:ea typeface="Times New Roman"/>
                          <a:cs typeface="Times New Roman"/>
                        </a:rPr>
                        <a:t>4</a:t>
                      </a:r>
                      <a:endParaRPr lang="tr-TR" sz="4400">
                        <a:effectLst/>
                        <a:latin typeface="Calibri"/>
                        <a:ea typeface="Times New Roman"/>
                        <a:cs typeface="Times New Roman"/>
                      </a:endParaRPr>
                    </a:p>
                  </a:txBody>
                  <a:tcPr marL="68580" marR="68580" marT="0" marB="0"/>
                </a:tc>
                <a:tc>
                  <a:txBody>
                    <a:bodyPr/>
                    <a:lstStyle/>
                    <a:p>
                      <a:pPr>
                        <a:lnSpc>
                          <a:spcPct val="115000"/>
                        </a:lnSpc>
                        <a:spcAft>
                          <a:spcPts val="1000"/>
                        </a:spcAft>
                      </a:pPr>
                      <a:endParaRPr lang="tr-TR" sz="4400">
                        <a:effectLst/>
                        <a:latin typeface="Calibri"/>
                        <a:ea typeface="Times New Roman"/>
                        <a:cs typeface="Times New Roman"/>
                      </a:endParaRPr>
                    </a:p>
                  </a:txBody>
                  <a:tcPr marL="68580" marR="68580" marT="0" marB="0"/>
                </a:tc>
                <a:tc>
                  <a:txBody>
                    <a:bodyPr/>
                    <a:lstStyle/>
                    <a:p>
                      <a:pPr>
                        <a:lnSpc>
                          <a:spcPct val="115000"/>
                        </a:lnSpc>
                        <a:spcAft>
                          <a:spcPts val="1000"/>
                        </a:spcAft>
                      </a:pPr>
                      <a:endParaRPr lang="tr-TR" sz="44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1959429">
                <a:tc>
                  <a:txBody>
                    <a:bodyPr/>
                    <a:lstStyle/>
                    <a:p>
                      <a:pPr>
                        <a:lnSpc>
                          <a:spcPct val="115000"/>
                        </a:lnSpc>
                        <a:spcAft>
                          <a:spcPts val="1000"/>
                        </a:spcAft>
                      </a:pPr>
                      <a:r>
                        <a:rPr lang="tr-TR" sz="4400" smtClean="0">
                          <a:effectLst/>
                          <a:latin typeface="Calibri"/>
                          <a:ea typeface="Times New Roman"/>
                          <a:cs typeface="Times New Roman"/>
                        </a:rPr>
                        <a:t>5</a:t>
                      </a:r>
                      <a:endParaRPr lang="tr-TR" sz="4400">
                        <a:effectLst/>
                        <a:latin typeface="Calibri"/>
                        <a:ea typeface="Times New Roman"/>
                        <a:cs typeface="Times New Roman"/>
                      </a:endParaRPr>
                    </a:p>
                  </a:txBody>
                  <a:tcPr marL="68580" marR="68580" marT="0" marB="0"/>
                </a:tc>
                <a:tc>
                  <a:txBody>
                    <a:bodyPr/>
                    <a:lstStyle/>
                    <a:p>
                      <a:pPr>
                        <a:lnSpc>
                          <a:spcPct val="115000"/>
                        </a:lnSpc>
                        <a:spcAft>
                          <a:spcPts val="1000"/>
                        </a:spcAft>
                      </a:pPr>
                      <a:endParaRPr lang="tr-TR" sz="4400">
                        <a:effectLst/>
                        <a:latin typeface="Calibri"/>
                        <a:ea typeface="Times New Roman"/>
                        <a:cs typeface="Times New Roman"/>
                      </a:endParaRPr>
                    </a:p>
                  </a:txBody>
                  <a:tcPr marL="68580" marR="68580" marT="0" marB="0"/>
                </a:tc>
                <a:tc>
                  <a:txBody>
                    <a:bodyPr/>
                    <a:lstStyle/>
                    <a:p>
                      <a:pPr>
                        <a:lnSpc>
                          <a:spcPct val="115000"/>
                        </a:lnSpc>
                        <a:spcAft>
                          <a:spcPts val="1000"/>
                        </a:spcAft>
                      </a:pPr>
                      <a:endParaRPr lang="tr-TR" sz="44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09672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Unvan 1"/>
          <p:cNvSpPr>
            <a:spLocks noGrp="1"/>
          </p:cNvSpPr>
          <p:nvPr>
            <p:ph type="title"/>
          </p:nvPr>
        </p:nvSpPr>
        <p:spPr>
          <a:xfrm>
            <a:off x="1676400" y="1077092"/>
            <a:ext cx="21031200" cy="2651126"/>
          </a:xfrm>
        </p:spPr>
        <p:txBody>
          <a:bodyPr>
            <a:normAutofit fontScale="90000"/>
          </a:bodyPr>
          <a:lstStyle/>
          <a:p>
            <a:r>
              <a:rPr lang="tr-TR" sz="13800" smtClean="0">
                <a:solidFill>
                  <a:schemeClr val="bg2"/>
                </a:solidFill>
              </a:rPr>
              <a:t>Kurumumuzda </a:t>
            </a:r>
            <a:br>
              <a:rPr lang="tr-TR" sz="13800" smtClean="0">
                <a:solidFill>
                  <a:schemeClr val="bg2"/>
                </a:solidFill>
              </a:rPr>
            </a:br>
            <a:r>
              <a:rPr lang="tr-TR" sz="13800" smtClean="0">
                <a:solidFill>
                  <a:schemeClr val="bg2"/>
                </a:solidFill>
              </a:rPr>
              <a:t>Açılan Kurslar</a:t>
            </a:r>
            <a:endParaRPr lang="tr-TR" sz="13800" dirty="0">
              <a:solidFill>
                <a:schemeClr val="bg2"/>
              </a:solidFill>
            </a:endParaRPr>
          </a:p>
        </p:txBody>
      </p:sp>
      <p:sp>
        <p:nvSpPr>
          <p:cNvPr id="4" name="İçerik Yer Tutucusu 3"/>
          <p:cNvSpPr>
            <a:spLocks noGrp="1"/>
          </p:cNvSpPr>
          <p:nvPr>
            <p:ph idx="1"/>
          </p:nvPr>
        </p:nvSpPr>
        <p:spPr>
          <a:xfrm>
            <a:off x="1676400" y="4597180"/>
            <a:ext cx="21031200" cy="8702676"/>
          </a:xfrm>
        </p:spPr>
        <p:txBody>
          <a:bodyPr/>
          <a:lstStyle/>
          <a:p>
            <a:r>
              <a:rPr lang="tr-TR" smtClean="0">
                <a:solidFill>
                  <a:schemeClr val="bg1">
                    <a:lumMod val="95000"/>
                  </a:schemeClr>
                </a:solidFill>
              </a:rPr>
              <a:t>Açılan Kurslarımız(Mevcut Kurslar)</a:t>
            </a:r>
          </a:p>
          <a:p>
            <a:r>
              <a:rPr lang="tr-TR" smtClean="0">
                <a:solidFill>
                  <a:schemeClr val="bg1">
                    <a:lumMod val="95000"/>
                  </a:schemeClr>
                </a:solidFill>
              </a:rPr>
              <a:t>Kurslarımızdaki Kursiyer Durumu</a:t>
            </a:r>
          </a:p>
          <a:p>
            <a:r>
              <a:rPr lang="tr-TR" smtClean="0">
                <a:solidFill>
                  <a:schemeClr val="bg1">
                    <a:lumMod val="95000"/>
                  </a:schemeClr>
                </a:solidFill>
              </a:rPr>
              <a:t>Yıllara Göre Açılan Kurslar</a:t>
            </a:r>
            <a:endParaRPr lang="tr-TR">
              <a:solidFill>
                <a:schemeClr val="bg1">
                  <a:lumMod val="95000"/>
                </a:schemeClr>
              </a:solidFill>
            </a:endParaRPr>
          </a:p>
        </p:txBody>
      </p:sp>
      <p:pic>
        <p:nvPicPr>
          <p:cNvPr id="8" name="Picture 2" descr="G:\IMG-20190301-WA0004.jpg"/>
          <p:cNvPicPr>
            <a:picLocks noChangeAspect="1" noChangeArrowheads="1"/>
          </p:cNvPicPr>
          <p:nvPr/>
        </p:nvPicPr>
        <p:blipFill>
          <a:blip r:embed="rId3" cstate="print"/>
          <a:srcRect/>
          <a:stretch>
            <a:fillRect/>
          </a:stretch>
        </p:blipFill>
        <p:spPr bwMode="auto">
          <a:xfrm>
            <a:off x="21405272" y="10732600"/>
            <a:ext cx="2775327" cy="2775327"/>
          </a:xfrm>
          <a:prstGeom prst="rect">
            <a:avLst/>
          </a:prstGeom>
          <a:noFill/>
        </p:spPr>
      </p:pic>
    </p:spTree>
    <p:extLst>
      <p:ext uri="{BB962C8B-B14F-4D97-AF65-F5344CB8AC3E}">
        <p14:creationId xmlns:p14="http://schemas.microsoft.com/office/powerpoint/2010/main" val="1114939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9" name="TextBox 14"/>
          <p:cNvSpPr txBox="1"/>
          <p:nvPr/>
        </p:nvSpPr>
        <p:spPr>
          <a:xfrm>
            <a:off x="0" y="837456"/>
            <a:ext cx="5525311" cy="6555641"/>
          </a:xfrm>
          <a:prstGeom prst="rect">
            <a:avLst/>
          </a:prstGeom>
          <a:noFill/>
        </p:spPr>
        <p:txBody>
          <a:bodyPr wrap="square" rtlCol="0">
            <a:spAutoFit/>
          </a:bodyPr>
          <a:lstStyle/>
          <a:p>
            <a:pPr algn="ctr"/>
            <a:r>
              <a:rPr lang="tr-TR" sz="6000" dirty="0" smtClean="0">
                <a:solidFill>
                  <a:schemeClr val="bg1"/>
                </a:solidFill>
                <a:latin typeface="Arial" panose="020B0604020202020204" pitchFamily="34" charset="0"/>
                <a:cs typeface="Arial" panose="020B0604020202020204" pitchFamily="34" charset="0"/>
              </a:rPr>
              <a:t>Kurumumuzda Açılan Kurslar  </a:t>
            </a:r>
          </a:p>
          <a:p>
            <a:pPr algn="ctr"/>
            <a:endParaRPr lang="tr-TR" sz="6000" dirty="0" smtClean="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graphicFrame>
        <p:nvGraphicFramePr>
          <p:cNvPr id="3" name="Tablo 2"/>
          <p:cNvGraphicFramePr>
            <a:graphicFrameLocks noGrp="1"/>
          </p:cNvGraphicFramePr>
          <p:nvPr>
            <p:extLst>
              <p:ext uri="{D42A27DB-BD31-4B8C-83A1-F6EECF244321}">
                <p14:modId xmlns:p14="http://schemas.microsoft.com/office/powerpoint/2010/main" val="2964726475"/>
              </p:ext>
            </p:extLst>
          </p:nvPr>
        </p:nvGraphicFramePr>
        <p:xfrm>
          <a:off x="5756563" y="0"/>
          <a:ext cx="18627437" cy="13715999"/>
        </p:xfrm>
        <a:graphic>
          <a:graphicData uri="http://schemas.openxmlformats.org/drawingml/2006/table">
            <a:tbl>
              <a:tblPr firstRow="1" bandRow="1">
                <a:tableStyleId>{5C22544A-7EE6-4342-B048-85BDC9FD1C3A}</a:tableStyleId>
              </a:tblPr>
              <a:tblGrid>
                <a:gridCol w="2013161">
                  <a:extLst>
                    <a:ext uri="{9D8B030D-6E8A-4147-A177-3AD203B41FA5}">
                      <a16:colId xmlns:a16="http://schemas.microsoft.com/office/drawing/2014/main" val="20000"/>
                    </a:ext>
                  </a:extLst>
                </a:gridCol>
                <a:gridCol w="6272719">
                  <a:extLst>
                    <a:ext uri="{9D8B030D-6E8A-4147-A177-3AD203B41FA5}">
                      <a16:colId xmlns:a16="http://schemas.microsoft.com/office/drawing/2014/main" val="20001"/>
                    </a:ext>
                  </a:extLst>
                </a:gridCol>
                <a:gridCol w="10341557">
                  <a:extLst>
                    <a:ext uri="{9D8B030D-6E8A-4147-A177-3AD203B41FA5}">
                      <a16:colId xmlns:a16="http://schemas.microsoft.com/office/drawing/2014/main" val="20002"/>
                    </a:ext>
                  </a:extLst>
                </a:gridCol>
              </a:tblGrid>
              <a:tr h="3087644">
                <a:tc>
                  <a:txBody>
                    <a:bodyPr/>
                    <a:lstStyle/>
                    <a:p>
                      <a:pPr algn="ctr"/>
                      <a:r>
                        <a:rPr lang="tr-TR" dirty="0" smtClean="0"/>
                        <a:t>YIL</a:t>
                      </a:r>
                      <a:endParaRPr lang="tr-TR" dirty="0"/>
                    </a:p>
                  </a:txBody>
                  <a:tcPr anchor="ctr"/>
                </a:tc>
                <a:tc>
                  <a:txBody>
                    <a:bodyPr/>
                    <a:lstStyle/>
                    <a:p>
                      <a:pPr algn="ctr"/>
                      <a:r>
                        <a:rPr lang="tr-TR" smtClean="0"/>
                        <a:t>AÇILAN KURS SAYISI</a:t>
                      </a:r>
                      <a:endParaRPr lang="tr-TR"/>
                    </a:p>
                  </a:txBody>
                  <a:tcPr anchor="ctr"/>
                </a:tc>
                <a:tc>
                  <a:txBody>
                    <a:bodyPr/>
                    <a:lstStyle/>
                    <a:p>
                      <a:pPr algn="ctr"/>
                      <a:r>
                        <a:rPr lang="tr-TR" smtClean="0"/>
                        <a:t>KURSİYER SAYISI</a:t>
                      </a:r>
                      <a:endParaRPr lang="tr-TR"/>
                    </a:p>
                  </a:txBody>
                  <a:tcPr anchor="ctr"/>
                </a:tc>
                <a:extLst>
                  <a:ext uri="{0D108BD9-81ED-4DB2-BD59-A6C34878D82A}">
                    <a16:rowId xmlns:a16="http://schemas.microsoft.com/office/drawing/2014/main" val="10000"/>
                  </a:ext>
                </a:extLst>
              </a:tr>
              <a:tr h="2125671">
                <a:tc>
                  <a:txBody>
                    <a:bodyPr/>
                    <a:lstStyle/>
                    <a:p>
                      <a:pPr algn="ctr"/>
                      <a:r>
                        <a:rPr lang="tr-TR" b="1" dirty="0" smtClean="0"/>
                        <a:t>2018</a:t>
                      </a:r>
                      <a:endParaRPr lang="tr-TR" b="1" dirty="0"/>
                    </a:p>
                  </a:txBody>
                  <a:tcPr anchor="ctr"/>
                </a:tc>
                <a:tc>
                  <a:txBody>
                    <a:bodyPr/>
                    <a:lstStyle/>
                    <a:p>
                      <a:pPr algn="ctr"/>
                      <a:r>
                        <a:rPr lang="tr-TR" b="1" dirty="0" smtClean="0"/>
                        <a:t>596</a:t>
                      </a:r>
                      <a:endParaRPr lang="tr-TR" b="1" dirty="0"/>
                    </a:p>
                  </a:txBody>
                  <a:tcPr anchor="ctr"/>
                </a:tc>
                <a:tc>
                  <a:txBody>
                    <a:bodyPr/>
                    <a:lstStyle/>
                    <a:p>
                      <a:pPr algn="ctr"/>
                      <a:r>
                        <a:rPr lang="tr-TR" b="1" dirty="0" smtClean="0"/>
                        <a:t>10177</a:t>
                      </a:r>
                      <a:endParaRPr lang="tr-TR" b="1" dirty="0"/>
                    </a:p>
                  </a:txBody>
                  <a:tcPr anchor="ctr"/>
                </a:tc>
                <a:extLst>
                  <a:ext uri="{0D108BD9-81ED-4DB2-BD59-A6C34878D82A}">
                    <a16:rowId xmlns:a16="http://schemas.microsoft.com/office/drawing/2014/main" val="10001"/>
                  </a:ext>
                </a:extLst>
              </a:tr>
              <a:tr h="2125671">
                <a:tc>
                  <a:txBody>
                    <a:bodyPr/>
                    <a:lstStyle/>
                    <a:p>
                      <a:pPr algn="ctr"/>
                      <a:r>
                        <a:rPr lang="tr-TR" b="1" dirty="0" smtClean="0"/>
                        <a:t>2019</a:t>
                      </a:r>
                      <a:endParaRPr lang="tr-TR" b="1" dirty="0"/>
                    </a:p>
                  </a:txBody>
                  <a:tcPr anchor="ctr"/>
                </a:tc>
                <a:tc>
                  <a:txBody>
                    <a:bodyPr/>
                    <a:lstStyle/>
                    <a:p>
                      <a:pPr algn="ctr"/>
                      <a:r>
                        <a:rPr lang="tr-TR" b="1" dirty="0" smtClean="0"/>
                        <a:t>564</a:t>
                      </a:r>
                      <a:endParaRPr lang="tr-TR" b="1" dirty="0"/>
                    </a:p>
                  </a:txBody>
                  <a:tcPr anchor="ctr"/>
                </a:tc>
                <a:tc>
                  <a:txBody>
                    <a:bodyPr/>
                    <a:lstStyle/>
                    <a:p>
                      <a:pPr algn="ctr"/>
                      <a:r>
                        <a:rPr lang="tr-TR" b="1" dirty="0" smtClean="0"/>
                        <a:t>10326</a:t>
                      </a:r>
                      <a:endParaRPr lang="tr-TR" b="1" dirty="0"/>
                    </a:p>
                  </a:txBody>
                  <a:tcPr anchor="ctr"/>
                </a:tc>
                <a:extLst>
                  <a:ext uri="{0D108BD9-81ED-4DB2-BD59-A6C34878D82A}">
                    <a16:rowId xmlns:a16="http://schemas.microsoft.com/office/drawing/2014/main" val="10002"/>
                  </a:ext>
                </a:extLst>
              </a:tr>
              <a:tr h="2125671">
                <a:tc>
                  <a:txBody>
                    <a:bodyPr/>
                    <a:lstStyle/>
                    <a:p>
                      <a:pPr algn="ctr"/>
                      <a:r>
                        <a:rPr lang="tr-TR" b="1" dirty="0" smtClean="0"/>
                        <a:t>2020</a:t>
                      </a:r>
                      <a:endParaRPr lang="tr-TR" b="1" dirty="0"/>
                    </a:p>
                  </a:txBody>
                  <a:tcPr anchor="ctr"/>
                </a:tc>
                <a:tc>
                  <a:txBody>
                    <a:bodyPr/>
                    <a:lstStyle/>
                    <a:p>
                      <a:pPr algn="ctr"/>
                      <a:r>
                        <a:rPr lang="tr-TR" b="1" dirty="0" smtClean="0"/>
                        <a:t>208</a:t>
                      </a:r>
                      <a:endParaRPr lang="tr-TR" b="1" dirty="0"/>
                    </a:p>
                  </a:txBody>
                  <a:tcPr anchor="ctr"/>
                </a:tc>
                <a:tc>
                  <a:txBody>
                    <a:bodyPr/>
                    <a:lstStyle/>
                    <a:p>
                      <a:pPr algn="ctr"/>
                      <a:r>
                        <a:rPr lang="tr-TR" b="1" dirty="0" smtClean="0"/>
                        <a:t>3618</a:t>
                      </a:r>
                      <a:endParaRPr lang="tr-TR" b="1" dirty="0"/>
                    </a:p>
                  </a:txBody>
                  <a:tcPr anchor="ctr"/>
                </a:tc>
                <a:extLst>
                  <a:ext uri="{0D108BD9-81ED-4DB2-BD59-A6C34878D82A}">
                    <a16:rowId xmlns:a16="http://schemas.microsoft.com/office/drawing/2014/main" val="10003"/>
                  </a:ext>
                </a:extLst>
              </a:tr>
              <a:tr h="2125671">
                <a:tc>
                  <a:txBody>
                    <a:bodyPr/>
                    <a:lstStyle/>
                    <a:p>
                      <a:pPr algn="ctr"/>
                      <a:r>
                        <a:rPr lang="tr-TR" b="1" dirty="0" smtClean="0"/>
                        <a:t>2021</a:t>
                      </a:r>
                      <a:endParaRPr lang="tr-TR" b="1" dirty="0"/>
                    </a:p>
                  </a:txBody>
                  <a:tcPr anchor="ctr"/>
                </a:tc>
                <a:tc>
                  <a:txBody>
                    <a:bodyPr/>
                    <a:lstStyle/>
                    <a:p>
                      <a:pPr algn="ctr"/>
                      <a:r>
                        <a:rPr lang="tr-TR" b="1" dirty="0" smtClean="0"/>
                        <a:t>252</a:t>
                      </a:r>
                      <a:endParaRPr lang="tr-TR" b="1" dirty="0"/>
                    </a:p>
                  </a:txBody>
                  <a:tcPr anchor="ctr"/>
                </a:tc>
                <a:tc>
                  <a:txBody>
                    <a:bodyPr/>
                    <a:lstStyle/>
                    <a:p>
                      <a:pPr algn="ctr"/>
                      <a:r>
                        <a:rPr lang="tr-TR" b="1" dirty="0" smtClean="0"/>
                        <a:t>3866</a:t>
                      </a:r>
                      <a:endParaRPr lang="tr-TR" b="1" dirty="0"/>
                    </a:p>
                  </a:txBody>
                  <a:tcPr anchor="ctr"/>
                </a:tc>
                <a:extLst>
                  <a:ext uri="{0D108BD9-81ED-4DB2-BD59-A6C34878D82A}">
                    <a16:rowId xmlns:a16="http://schemas.microsoft.com/office/drawing/2014/main" val="10004"/>
                  </a:ext>
                </a:extLst>
              </a:tr>
              <a:tr h="2125671">
                <a:tc gridSpan="3">
                  <a:txBody>
                    <a:bodyPr/>
                    <a:lstStyle/>
                    <a:p>
                      <a:pPr algn="ctr"/>
                      <a:endParaRPr lang="tr-TR" b="1" dirty="0"/>
                    </a:p>
                  </a:txBody>
                  <a:tcPr anchor="ctr"/>
                </a:tc>
                <a:tc hMerge="1">
                  <a:txBody>
                    <a:bodyPr/>
                    <a:lstStyle/>
                    <a:p>
                      <a:endParaRPr lang="tr-TR"/>
                    </a:p>
                  </a:txBody>
                  <a:tcPr/>
                </a:tc>
                <a:tc hMerge="1">
                  <a:txBody>
                    <a:bodyPr/>
                    <a:lstStyle/>
                    <a:p>
                      <a:pPr algn="ctr"/>
                      <a:endParaRPr lang="tr-TR" b="1" dirty="0"/>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59733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4"/>
          <p:cNvSpPr txBox="1"/>
          <p:nvPr/>
        </p:nvSpPr>
        <p:spPr>
          <a:xfrm>
            <a:off x="97275" y="516328"/>
            <a:ext cx="5525311" cy="1446550"/>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2018-2019 Kursiyer Durumu</a:t>
            </a:r>
            <a:endParaRPr lang="tr-TR" sz="4400">
              <a:solidFill>
                <a:schemeClr val="bg1"/>
              </a:solidFill>
              <a:latin typeface="Arial" panose="020B0604020202020204" pitchFamily="34" charset="0"/>
              <a:cs typeface="Arial" panose="020B0604020202020204"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1394023434"/>
              </p:ext>
            </p:extLst>
          </p:nvPr>
        </p:nvGraphicFramePr>
        <p:xfrm>
          <a:off x="5817139" y="1"/>
          <a:ext cx="18566862" cy="13884663"/>
        </p:xfrm>
        <a:graphic>
          <a:graphicData uri="http://schemas.openxmlformats.org/drawingml/2006/table">
            <a:tbl>
              <a:tblPr firstRow="1" firstCol="1" bandRow="1">
                <a:tableStyleId>{5C22544A-7EE6-4342-B048-85BDC9FD1C3A}</a:tableStyleId>
              </a:tblPr>
              <a:tblGrid>
                <a:gridCol w="3548709">
                  <a:extLst>
                    <a:ext uri="{9D8B030D-6E8A-4147-A177-3AD203B41FA5}">
                      <a16:colId xmlns:a16="http://schemas.microsoft.com/office/drawing/2014/main" val="20000"/>
                    </a:ext>
                  </a:extLst>
                </a:gridCol>
                <a:gridCol w="2189163">
                  <a:extLst>
                    <a:ext uri="{9D8B030D-6E8A-4147-A177-3AD203B41FA5}">
                      <a16:colId xmlns:a16="http://schemas.microsoft.com/office/drawing/2014/main" val="20001"/>
                    </a:ext>
                  </a:extLst>
                </a:gridCol>
                <a:gridCol w="2189163">
                  <a:extLst>
                    <a:ext uri="{9D8B030D-6E8A-4147-A177-3AD203B41FA5}">
                      <a16:colId xmlns:a16="http://schemas.microsoft.com/office/drawing/2014/main" val="20002"/>
                    </a:ext>
                  </a:extLst>
                </a:gridCol>
                <a:gridCol w="2189163">
                  <a:extLst>
                    <a:ext uri="{9D8B030D-6E8A-4147-A177-3AD203B41FA5}">
                      <a16:colId xmlns:a16="http://schemas.microsoft.com/office/drawing/2014/main" val="20003"/>
                    </a:ext>
                  </a:extLst>
                </a:gridCol>
                <a:gridCol w="2816888">
                  <a:extLst>
                    <a:ext uri="{9D8B030D-6E8A-4147-A177-3AD203B41FA5}">
                      <a16:colId xmlns:a16="http://schemas.microsoft.com/office/drawing/2014/main" val="20004"/>
                    </a:ext>
                  </a:extLst>
                </a:gridCol>
                <a:gridCol w="2816888">
                  <a:extLst>
                    <a:ext uri="{9D8B030D-6E8A-4147-A177-3AD203B41FA5}">
                      <a16:colId xmlns:a16="http://schemas.microsoft.com/office/drawing/2014/main" val="20005"/>
                    </a:ext>
                  </a:extLst>
                </a:gridCol>
                <a:gridCol w="2816888">
                  <a:extLst>
                    <a:ext uri="{9D8B030D-6E8A-4147-A177-3AD203B41FA5}">
                      <a16:colId xmlns:a16="http://schemas.microsoft.com/office/drawing/2014/main" val="20006"/>
                    </a:ext>
                  </a:extLst>
                </a:gridCol>
              </a:tblGrid>
              <a:tr h="1504399">
                <a:tc gridSpan="7">
                  <a:txBody>
                    <a:bodyPr/>
                    <a:lstStyle/>
                    <a:p>
                      <a:pPr algn="ctr">
                        <a:lnSpc>
                          <a:spcPct val="115000"/>
                        </a:lnSpc>
                        <a:spcAft>
                          <a:spcPts val="1000"/>
                        </a:spcAft>
                      </a:pPr>
                      <a:r>
                        <a:rPr lang="tr-TR" sz="4000" dirty="0" smtClean="0">
                          <a:effectLst/>
                          <a:latin typeface="+mn-lt"/>
                          <a:ea typeface="+mn-ea"/>
                          <a:cs typeface="+mn-cs"/>
                        </a:rPr>
                        <a:t>SON 4</a:t>
                      </a:r>
                      <a:r>
                        <a:rPr lang="tr-TR" sz="4000" baseline="0" dirty="0" smtClean="0">
                          <a:effectLst/>
                          <a:latin typeface="+mn-lt"/>
                          <a:ea typeface="+mn-ea"/>
                          <a:cs typeface="+mn-cs"/>
                        </a:rPr>
                        <a:t> </a:t>
                      </a:r>
                      <a:r>
                        <a:rPr lang="tr-TR" sz="4000" dirty="0" smtClean="0">
                          <a:effectLst/>
                          <a:latin typeface="+mn-lt"/>
                          <a:ea typeface="+mn-ea"/>
                          <a:cs typeface="+mn-cs"/>
                        </a:rPr>
                        <a:t>YIL</a:t>
                      </a:r>
                    </a:p>
                    <a:p>
                      <a:pPr algn="ctr">
                        <a:lnSpc>
                          <a:spcPct val="115000"/>
                        </a:lnSpc>
                        <a:spcAft>
                          <a:spcPts val="1000"/>
                        </a:spcAft>
                      </a:pPr>
                      <a:r>
                        <a:rPr lang="tr-TR" sz="4000" dirty="0" smtClean="0">
                          <a:effectLst/>
                          <a:latin typeface="+mn-lt"/>
                          <a:ea typeface="+mn-ea"/>
                          <a:cs typeface="+mn-cs"/>
                        </a:rPr>
                        <a:t>MEVCUT</a:t>
                      </a:r>
                      <a:r>
                        <a:rPr lang="tr-TR" sz="4000" baseline="0" dirty="0" smtClean="0">
                          <a:effectLst/>
                          <a:latin typeface="+mn-lt"/>
                          <a:ea typeface="+mn-ea"/>
                          <a:cs typeface="+mn-cs"/>
                        </a:rPr>
                        <a:t> KURS GRUPLARI  SAYILARI</a:t>
                      </a:r>
                      <a:endParaRPr lang="tr-TR" sz="4000" dirty="0">
                        <a:effectLst/>
                        <a:latin typeface="+mn-lt"/>
                        <a:ea typeface="Times New Roman"/>
                        <a:cs typeface="Times New Roman"/>
                      </a:endParaRPr>
                    </a:p>
                  </a:txBody>
                  <a:tcPr marL="68580" marR="68580"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pPr algn="ctr">
                        <a:lnSpc>
                          <a:spcPct val="115000"/>
                        </a:lnSpc>
                        <a:spcAft>
                          <a:spcPts val="1000"/>
                        </a:spcAft>
                      </a:pPr>
                      <a:endParaRPr lang="tr-TR" sz="400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0"/>
                  </a:ext>
                </a:extLst>
              </a:tr>
              <a:tr h="3435103">
                <a:tc>
                  <a:txBody>
                    <a:bodyPr/>
                    <a:lstStyle/>
                    <a:p>
                      <a:pPr algn="ctr">
                        <a:lnSpc>
                          <a:spcPct val="115000"/>
                        </a:lnSpc>
                        <a:spcAft>
                          <a:spcPts val="1000"/>
                        </a:spcAft>
                      </a:pPr>
                      <a:r>
                        <a:rPr lang="tr-TR" sz="3600" b="1" dirty="0">
                          <a:effectLst/>
                        </a:rPr>
                        <a:t> </a:t>
                      </a:r>
                      <a:endParaRPr lang="tr-TR" sz="3600" b="1" dirty="0">
                        <a:effectLst/>
                        <a:latin typeface="Calibri"/>
                        <a:ea typeface="Times New Roman"/>
                        <a:cs typeface="Times New Roman"/>
                      </a:endParaRPr>
                    </a:p>
                  </a:txBody>
                  <a:tcPr marL="68580" marR="68580" marT="0" marB="0" vert="vert270"/>
                </a:tc>
                <a:tc>
                  <a:txBody>
                    <a:bodyPr/>
                    <a:lstStyle/>
                    <a:p>
                      <a:pPr algn="ctr">
                        <a:lnSpc>
                          <a:spcPct val="115000"/>
                        </a:lnSpc>
                        <a:spcAft>
                          <a:spcPts val="1000"/>
                        </a:spcAft>
                      </a:pPr>
                      <a:r>
                        <a:rPr lang="tr-TR" sz="3600" b="1" dirty="0" smtClean="0">
                          <a:effectLst/>
                          <a:latin typeface="Calibri"/>
                          <a:ea typeface="Times New Roman"/>
                          <a:cs typeface="Times New Roman"/>
                        </a:rPr>
                        <a:t>Okuma</a:t>
                      </a:r>
                      <a:r>
                        <a:rPr lang="tr-TR" sz="3600" b="1" baseline="0" dirty="0" smtClean="0">
                          <a:effectLst/>
                          <a:latin typeface="Calibri"/>
                          <a:ea typeface="Times New Roman"/>
                          <a:cs typeface="Times New Roman"/>
                        </a:rPr>
                        <a:t> Yazma Kursları</a:t>
                      </a:r>
                      <a:endParaRPr lang="tr-TR" sz="3600" b="1" dirty="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b="1" dirty="0" smtClean="0"/>
                        <a:t>Mesleki ve Teknik Kurslar</a:t>
                      </a:r>
                      <a:endParaRPr lang="tr-TR" sz="3600" b="1" dirty="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b="1" dirty="0" smtClean="0"/>
                        <a:t>Genel Kurslar</a:t>
                      </a:r>
                      <a:endParaRPr lang="tr-TR" sz="3600" b="1" dirty="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b="1" dirty="0" smtClean="0"/>
                        <a:t>Destekleme ve Yetiştirme Kursları</a:t>
                      </a:r>
                      <a:endParaRPr lang="tr-TR" sz="3600" b="1" dirty="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endParaRPr lang="tr-TR" sz="3600" b="1" dirty="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3600" b="1" dirty="0" smtClean="0">
                          <a:effectLst/>
                          <a:latin typeface="Calibri"/>
                          <a:ea typeface="Times New Roman"/>
                          <a:cs typeface="Times New Roman"/>
                        </a:rPr>
                        <a:t>TOPLAM</a:t>
                      </a:r>
                      <a:endParaRPr lang="tr-TR" sz="3600" b="1" dirty="0">
                        <a:effectLst/>
                        <a:latin typeface="Calibri"/>
                        <a:ea typeface="Times New Roman"/>
                        <a:cs typeface="Times New Roman"/>
                      </a:endParaRPr>
                    </a:p>
                  </a:txBody>
                  <a:tcPr marL="68580" marR="68580" marT="0" marB="0" vert="vert270" anchor="ctr"/>
                </a:tc>
                <a:extLst>
                  <a:ext uri="{0D108BD9-81ED-4DB2-BD59-A6C34878D82A}">
                    <a16:rowId xmlns:a16="http://schemas.microsoft.com/office/drawing/2014/main" val="10001"/>
                  </a:ext>
                </a:extLst>
              </a:tr>
              <a:tr h="2194124">
                <a:tc>
                  <a:txBody>
                    <a:bodyPr/>
                    <a:lstStyle/>
                    <a:p>
                      <a:pPr>
                        <a:lnSpc>
                          <a:spcPct val="115000"/>
                        </a:lnSpc>
                        <a:spcAft>
                          <a:spcPts val="1000"/>
                        </a:spcAft>
                      </a:pPr>
                      <a:r>
                        <a:rPr lang="tr-TR" sz="4000" dirty="0" smtClean="0">
                          <a:effectLst/>
                          <a:latin typeface="Calibri"/>
                          <a:ea typeface="Times New Roman"/>
                          <a:cs typeface="Times New Roman"/>
                        </a:rPr>
                        <a:t>2018</a:t>
                      </a:r>
                      <a:endParaRPr lang="tr-TR" sz="40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134</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178</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284</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baseline="0" dirty="0" smtClean="0">
                          <a:effectLst/>
                          <a:latin typeface="Calibri"/>
                          <a:ea typeface="Times New Roman"/>
                          <a:cs typeface="Times New Roman"/>
                        </a:rPr>
                        <a:t>13 Sınıfta </a:t>
                      </a:r>
                    </a:p>
                    <a:p>
                      <a:pPr algn="ctr">
                        <a:lnSpc>
                          <a:spcPct val="115000"/>
                        </a:lnSpc>
                        <a:spcAft>
                          <a:spcPts val="1000"/>
                        </a:spcAft>
                      </a:pPr>
                      <a:r>
                        <a:rPr lang="tr-TR" sz="4000" b="1" baseline="0" dirty="0" smtClean="0">
                          <a:effectLst/>
                          <a:latin typeface="Calibri"/>
                          <a:ea typeface="Times New Roman"/>
                          <a:cs typeface="Times New Roman"/>
                        </a:rPr>
                        <a:t>12 Branşta Kurs Açıldı</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000" dirty="0">
                        <a:effectLst/>
                        <a:latin typeface="Calibri"/>
                        <a:ea typeface="Times New Roman"/>
                        <a:cs typeface="Times New Roman"/>
                      </a:endParaRPr>
                    </a:p>
                  </a:txBody>
                  <a:tcPr marL="68580" marR="68580" marT="0" marB="0" anchor="ctr"/>
                </a:tc>
                <a:tc>
                  <a:txBody>
                    <a:bodyPr/>
                    <a:lstStyle/>
                    <a:p>
                      <a:pPr algn="ctr"/>
                      <a:r>
                        <a:rPr lang="tr-TR" sz="4000" b="1" dirty="0" smtClean="0">
                          <a:latin typeface="+mn-lt"/>
                        </a:rPr>
                        <a:t>596</a:t>
                      </a:r>
                      <a:endParaRPr lang="tr-TR" sz="4000" b="1" dirty="0">
                        <a:latin typeface="+mn-lt"/>
                      </a:endParaRPr>
                    </a:p>
                  </a:txBody>
                  <a:tcPr anchor="ctr"/>
                </a:tc>
                <a:extLst>
                  <a:ext uri="{0D108BD9-81ED-4DB2-BD59-A6C34878D82A}">
                    <a16:rowId xmlns:a16="http://schemas.microsoft.com/office/drawing/2014/main" val="10002"/>
                  </a:ext>
                </a:extLst>
              </a:tr>
              <a:tr h="2194124">
                <a:tc>
                  <a:txBody>
                    <a:bodyPr/>
                    <a:lstStyle/>
                    <a:p>
                      <a:pPr>
                        <a:lnSpc>
                          <a:spcPct val="115000"/>
                        </a:lnSpc>
                        <a:spcAft>
                          <a:spcPts val="1000"/>
                        </a:spcAft>
                      </a:pPr>
                      <a:r>
                        <a:rPr lang="tr-TR" sz="4000" dirty="0" smtClean="0">
                          <a:effectLst/>
                          <a:latin typeface="Calibri"/>
                          <a:ea typeface="Times New Roman"/>
                          <a:cs typeface="Times New Roman"/>
                        </a:rPr>
                        <a:t>2019</a:t>
                      </a:r>
                      <a:endParaRPr lang="tr-TR" sz="40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55</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234</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275</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baseline="0" dirty="0" smtClean="0">
                          <a:effectLst/>
                          <a:latin typeface="Calibri"/>
                          <a:ea typeface="Times New Roman"/>
                          <a:cs typeface="Times New Roman"/>
                        </a:rPr>
                        <a:t>13 Sınıfta </a:t>
                      </a:r>
                    </a:p>
                    <a:p>
                      <a:pPr algn="ctr">
                        <a:lnSpc>
                          <a:spcPct val="115000"/>
                        </a:lnSpc>
                        <a:spcAft>
                          <a:spcPts val="1000"/>
                        </a:spcAft>
                      </a:pPr>
                      <a:r>
                        <a:rPr lang="tr-TR" sz="4000" b="1" baseline="0" dirty="0" smtClean="0">
                          <a:effectLst/>
                          <a:latin typeface="Calibri"/>
                          <a:ea typeface="Times New Roman"/>
                          <a:cs typeface="Times New Roman"/>
                        </a:rPr>
                        <a:t>12 Branşta Kurs Açıldı</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000" dirty="0">
                        <a:effectLst/>
                        <a:latin typeface="Calibri"/>
                        <a:ea typeface="Times New Roman"/>
                        <a:cs typeface="Times New Roman"/>
                      </a:endParaRPr>
                    </a:p>
                  </a:txBody>
                  <a:tcPr marL="68580" marR="68580" marT="0" marB="0" anchor="ctr"/>
                </a:tc>
                <a:tc>
                  <a:txBody>
                    <a:bodyPr/>
                    <a:lstStyle/>
                    <a:p>
                      <a:pPr algn="ctr"/>
                      <a:r>
                        <a:rPr lang="tr-TR" sz="4000" b="1" dirty="0" smtClean="0">
                          <a:latin typeface="+mn-lt"/>
                        </a:rPr>
                        <a:t>564</a:t>
                      </a:r>
                      <a:endParaRPr lang="tr-TR" sz="4000" b="1" dirty="0">
                        <a:latin typeface="+mn-lt"/>
                      </a:endParaRPr>
                    </a:p>
                  </a:txBody>
                  <a:tcPr anchor="ctr"/>
                </a:tc>
                <a:extLst>
                  <a:ext uri="{0D108BD9-81ED-4DB2-BD59-A6C34878D82A}">
                    <a16:rowId xmlns:a16="http://schemas.microsoft.com/office/drawing/2014/main" val="10003"/>
                  </a:ext>
                </a:extLst>
              </a:tr>
              <a:tr h="2194124">
                <a:tc>
                  <a:txBody>
                    <a:bodyPr/>
                    <a:lstStyle/>
                    <a:p>
                      <a:pPr>
                        <a:lnSpc>
                          <a:spcPct val="115000"/>
                        </a:lnSpc>
                        <a:spcAft>
                          <a:spcPts val="1000"/>
                        </a:spcAft>
                      </a:pPr>
                      <a:r>
                        <a:rPr lang="tr-TR" sz="4000" dirty="0" smtClean="0">
                          <a:effectLst/>
                          <a:latin typeface="Calibri"/>
                          <a:ea typeface="Times New Roman"/>
                          <a:cs typeface="Times New Roman"/>
                        </a:rPr>
                        <a:t>2020</a:t>
                      </a:r>
                      <a:endParaRPr lang="tr-TR" sz="40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18</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115</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75</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baseline="0" dirty="0" smtClean="0">
                          <a:effectLst/>
                          <a:latin typeface="Calibri"/>
                          <a:ea typeface="Times New Roman"/>
                          <a:cs typeface="Times New Roman"/>
                        </a:rPr>
                        <a:t>13 Sınıfta </a:t>
                      </a:r>
                    </a:p>
                    <a:p>
                      <a:pPr algn="ctr">
                        <a:lnSpc>
                          <a:spcPct val="115000"/>
                        </a:lnSpc>
                        <a:spcAft>
                          <a:spcPts val="1000"/>
                        </a:spcAft>
                      </a:pPr>
                      <a:r>
                        <a:rPr lang="tr-TR" sz="4000" b="1" baseline="0" dirty="0" smtClean="0">
                          <a:effectLst/>
                          <a:latin typeface="Calibri"/>
                          <a:ea typeface="Times New Roman"/>
                          <a:cs typeface="Times New Roman"/>
                        </a:rPr>
                        <a:t>12 Branşta Kurs Açıldı</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000" dirty="0">
                        <a:effectLst/>
                        <a:latin typeface="Calibri"/>
                        <a:ea typeface="Times New Roman"/>
                        <a:cs typeface="Times New Roman"/>
                      </a:endParaRPr>
                    </a:p>
                  </a:txBody>
                  <a:tcPr marL="68580" marR="68580" marT="0" marB="0" anchor="ctr"/>
                </a:tc>
                <a:tc>
                  <a:txBody>
                    <a:bodyPr/>
                    <a:lstStyle/>
                    <a:p>
                      <a:pPr algn="ctr"/>
                      <a:r>
                        <a:rPr lang="tr-TR" sz="4000" b="1" dirty="0" smtClean="0">
                          <a:latin typeface="+mn-lt"/>
                        </a:rPr>
                        <a:t>208</a:t>
                      </a:r>
                      <a:endParaRPr lang="tr-TR" sz="4000" b="1" dirty="0">
                        <a:latin typeface="+mn-lt"/>
                      </a:endParaRPr>
                    </a:p>
                  </a:txBody>
                  <a:tcPr anchor="ctr"/>
                </a:tc>
                <a:extLst>
                  <a:ext uri="{0D108BD9-81ED-4DB2-BD59-A6C34878D82A}">
                    <a16:rowId xmlns:a16="http://schemas.microsoft.com/office/drawing/2014/main" val="10004"/>
                  </a:ext>
                </a:extLst>
              </a:tr>
              <a:tr h="2194124">
                <a:tc>
                  <a:txBody>
                    <a:bodyPr/>
                    <a:lstStyle/>
                    <a:p>
                      <a:pPr>
                        <a:lnSpc>
                          <a:spcPct val="115000"/>
                        </a:lnSpc>
                        <a:spcAft>
                          <a:spcPts val="1000"/>
                        </a:spcAft>
                      </a:pPr>
                      <a:r>
                        <a:rPr lang="tr-TR" sz="4000" dirty="0" smtClean="0">
                          <a:effectLst/>
                          <a:latin typeface="Calibri"/>
                          <a:ea typeface="Times New Roman"/>
                          <a:cs typeface="Times New Roman"/>
                        </a:rPr>
                        <a:t>2021</a:t>
                      </a:r>
                      <a:endParaRPr lang="tr-TR" sz="40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11</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93</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148</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13 Sınıf</a:t>
                      </a:r>
                      <a:r>
                        <a:rPr lang="tr-TR" sz="4000" b="1" baseline="0" dirty="0" smtClean="0">
                          <a:effectLst/>
                          <a:latin typeface="Calibri"/>
                          <a:ea typeface="Times New Roman"/>
                          <a:cs typeface="Times New Roman"/>
                        </a:rPr>
                        <a:t>ta </a:t>
                      </a:r>
                    </a:p>
                    <a:p>
                      <a:pPr algn="ctr">
                        <a:lnSpc>
                          <a:spcPct val="115000"/>
                        </a:lnSpc>
                        <a:spcAft>
                          <a:spcPts val="1000"/>
                        </a:spcAft>
                      </a:pPr>
                      <a:r>
                        <a:rPr lang="tr-TR" sz="4000" b="1" baseline="0" dirty="0" smtClean="0">
                          <a:effectLst/>
                          <a:latin typeface="Calibri"/>
                          <a:ea typeface="Times New Roman"/>
                          <a:cs typeface="Times New Roman"/>
                        </a:rPr>
                        <a:t>12 Branşta Kurs Açıldı.</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0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252</a:t>
                      </a:r>
                      <a:endParaRPr lang="tr-TR" sz="40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6" name="Rectangle 2"/>
          <p:cNvSpPr/>
          <p:nvPr/>
        </p:nvSpPr>
        <p:spPr>
          <a:xfrm>
            <a:off x="1" y="0"/>
            <a:ext cx="5817138"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7" name="TextBox 14"/>
          <p:cNvSpPr txBox="1"/>
          <p:nvPr/>
        </p:nvSpPr>
        <p:spPr>
          <a:xfrm>
            <a:off x="0" y="837456"/>
            <a:ext cx="5525311" cy="5632311"/>
          </a:xfrm>
          <a:prstGeom prst="rect">
            <a:avLst/>
          </a:prstGeom>
          <a:noFill/>
        </p:spPr>
        <p:txBody>
          <a:bodyPr wrap="square" rtlCol="0">
            <a:spAutoFit/>
          </a:bodyPr>
          <a:lstStyle/>
          <a:p>
            <a:pPr algn="ctr"/>
            <a:r>
              <a:rPr lang="tr-TR" sz="6000">
                <a:solidFill>
                  <a:schemeClr val="bg1"/>
                </a:solidFill>
                <a:latin typeface="Arial" panose="020B0604020202020204" pitchFamily="34" charset="0"/>
                <a:cs typeface="Arial" panose="020B0604020202020204" pitchFamily="34" charset="0"/>
              </a:rPr>
              <a:t>MEVCUT KURS GRUPLARI</a:t>
            </a: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281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Unvan 1"/>
          <p:cNvSpPr>
            <a:spLocks noGrp="1"/>
          </p:cNvSpPr>
          <p:nvPr>
            <p:ph type="title"/>
          </p:nvPr>
        </p:nvSpPr>
        <p:spPr/>
        <p:txBody>
          <a:bodyPr/>
          <a:lstStyle/>
          <a:p>
            <a:r>
              <a:rPr lang="tr-TR" sz="13800" dirty="0" smtClean="0">
                <a:solidFill>
                  <a:schemeClr val="bg2"/>
                </a:solidFill>
              </a:rPr>
              <a:t>Fiziki Şartlarımız</a:t>
            </a:r>
            <a:endParaRPr lang="tr-TR" sz="13800" dirty="0">
              <a:solidFill>
                <a:schemeClr val="bg2"/>
              </a:solidFill>
            </a:endParaRPr>
          </a:p>
        </p:txBody>
      </p:sp>
      <p:sp>
        <p:nvSpPr>
          <p:cNvPr id="3" name="İçerik Yer Tutucusu 2"/>
          <p:cNvSpPr>
            <a:spLocks noGrp="1"/>
          </p:cNvSpPr>
          <p:nvPr>
            <p:ph idx="1"/>
          </p:nvPr>
        </p:nvSpPr>
        <p:spPr/>
        <p:txBody>
          <a:bodyPr>
            <a:normAutofit/>
          </a:bodyPr>
          <a:lstStyle/>
          <a:p>
            <a:r>
              <a:rPr lang="tr-TR" sz="7200" dirty="0" smtClean="0">
                <a:solidFill>
                  <a:schemeClr val="bg2"/>
                </a:solidFill>
              </a:rPr>
              <a:t>Kurumumuzun Fiziki Şartları</a:t>
            </a:r>
          </a:p>
          <a:p>
            <a:endParaRPr lang="tr-TR" sz="7200" dirty="0">
              <a:solidFill>
                <a:schemeClr val="bg2"/>
              </a:solidFill>
            </a:endParaRPr>
          </a:p>
        </p:txBody>
      </p:sp>
      <p:pic>
        <p:nvPicPr>
          <p:cNvPr id="8" name="Picture 2" descr="G:\IMG-20190301-WA0004.jpg"/>
          <p:cNvPicPr>
            <a:picLocks noChangeAspect="1" noChangeArrowheads="1"/>
          </p:cNvPicPr>
          <p:nvPr/>
        </p:nvPicPr>
        <p:blipFill>
          <a:blip r:embed="rId3" cstate="print"/>
          <a:srcRect/>
          <a:stretch>
            <a:fillRect/>
          </a:stretch>
        </p:blipFill>
        <p:spPr bwMode="auto">
          <a:xfrm>
            <a:off x="21337551" y="10801764"/>
            <a:ext cx="2740097" cy="2740097"/>
          </a:xfrm>
          <a:prstGeom prst="rect">
            <a:avLst/>
          </a:prstGeom>
          <a:noFill/>
        </p:spPr>
      </p:pic>
    </p:spTree>
    <p:extLst>
      <p:ext uri="{BB962C8B-B14F-4D97-AF65-F5344CB8AC3E}">
        <p14:creationId xmlns:p14="http://schemas.microsoft.com/office/powerpoint/2010/main" val="696705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4"/>
          <p:cNvSpPr txBox="1"/>
          <p:nvPr/>
        </p:nvSpPr>
        <p:spPr>
          <a:xfrm>
            <a:off x="97275" y="516328"/>
            <a:ext cx="5525311" cy="1446550"/>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2018-2019 Kursiyer Durumu</a:t>
            </a:r>
            <a:endParaRPr lang="tr-TR" sz="4400">
              <a:solidFill>
                <a:schemeClr val="bg1"/>
              </a:solidFill>
              <a:latin typeface="Arial" panose="020B0604020202020204" pitchFamily="34" charset="0"/>
              <a:cs typeface="Arial" panose="020B0604020202020204"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218838245"/>
              </p:ext>
            </p:extLst>
          </p:nvPr>
        </p:nvGraphicFramePr>
        <p:xfrm>
          <a:off x="5719864" y="58122"/>
          <a:ext cx="18664135" cy="13657877"/>
        </p:xfrm>
        <a:graphic>
          <a:graphicData uri="http://schemas.openxmlformats.org/drawingml/2006/table">
            <a:tbl>
              <a:tblPr firstRow="1" firstCol="1" bandRow="1">
                <a:tableStyleId>{5C22544A-7EE6-4342-B048-85BDC9FD1C3A}</a:tableStyleId>
              </a:tblPr>
              <a:tblGrid>
                <a:gridCol w="3567301">
                  <a:extLst>
                    <a:ext uri="{9D8B030D-6E8A-4147-A177-3AD203B41FA5}">
                      <a16:colId xmlns:a16="http://schemas.microsoft.com/office/drawing/2014/main" val="20000"/>
                    </a:ext>
                  </a:extLst>
                </a:gridCol>
                <a:gridCol w="2200632">
                  <a:extLst>
                    <a:ext uri="{9D8B030D-6E8A-4147-A177-3AD203B41FA5}">
                      <a16:colId xmlns:a16="http://schemas.microsoft.com/office/drawing/2014/main" val="20001"/>
                    </a:ext>
                  </a:extLst>
                </a:gridCol>
                <a:gridCol w="2200632">
                  <a:extLst>
                    <a:ext uri="{9D8B030D-6E8A-4147-A177-3AD203B41FA5}">
                      <a16:colId xmlns:a16="http://schemas.microsoft.com/office/drawing/2014/main" val="20002"/>
                    </a:ext>
                  </a:extLst>
                </a:gridCol>
                <a:gridCol w="2200632">
                  <a:extLst>
                    <a:ext uri="{9D8B030D-6E8A-4147-A177-3AD203B41FA5}">
                      <a16:colId xmlns:a16="http://schemas.microsoft.com/office/drawing/2014/main" val="20003"/>
                    </a:ext>
                  </a:extLst>
                </a:gridCol>
                <a:gridCol w="2831646">
                  <a:extLst>
                    <a:ext uri="{9D8B030D-6E8A-4147-A177-3AD203B41FA5}">
                      <a16:colId xmlns:a16="http://schemas.microsoft.com/office/drawing/2014/main" val="20004"/>
                    </a:ext>
                  </a:extLst>
                </a:gridCol>
                <a:gridCol w="2831646">
                  <a:extLst>
                    <a:ext uri="{9D8B030D-6E8A-4147-A177-3AD203B41FA5}">
                      <a16:colId xmlns:a16="http://schemas.microsoft.com/office/drawing/2014/main" val="20005"/>
                    </a:ext>
                  </a:extLst>
                </a:gridCol>
                <a:gridCol w="2831646">
                  <a:extLst>
                    <a:ext uri="{9D8B030D-6E8A-4147-A177-3AD203B41FA5}">
                      <a16:colId xmlns:a16="http://schemas.microsoft.com/office/drawing/2014/main" val="20006"/>
                    </a:ext>
                  </a:extLst>
                </a:gridCol>
              </a:tblGrid>
              <a:tr h="2104732">
                <a:tc gridSpan="7">
                  <a:txBody>
                    <a:bodyPr/>
                    <a:lstStyle/>
                    <a:p>
                      <a:pPr algn="ctr">
                        <a:lnSpc>
                          <a:spcPct val="115000"/>
                        </a:lnSpc>
                        <a:spcAft>
                          <a:spcPts val="1000"/>
                        </a:spcAft>
                      </a:pPr>
                      <a:r>
                        <a:rPr lang="tr-TR" sz="4000" dirty="0" smtClean="0">
                          <a:effectLst/>
                          <a:latin typeface="+mn-lt"/>
                          <a:ea typeface="+mn-ea"/>
                          <a:cs typeface="+mn-cs"/>
                        </a:rPr>
                        <a:t>2022 KURS DÖNEMİ (31.03.2022 tarihi itibari</a:t>
                      </a:r>
                      <a:r>
                        <a:rPr lang="tr-TR" sz="4000" baseline="0" dirty="0" smtClean="0">
                          <a:effectLst/>
                          <a:latin typeface="+mn-lt"/>
                          <a:ea typeface="+mn-ea"/>
                          <a:cs typeface="+mn-cs"/>
                        </a:rPr>
                        <a:t> ile)</a:t>
                      </a:r>
                      <a:endParaRPr lang="tr-TR" sz="4000" dirty="0" smtClean="0">
                        <a:effectLst/>
                        <a:latin typeface="+mn-lt"/>
                        <a:ea typeface="+mn-ea"/>
                        <a:cs typeface="+mn-cs"/>
                      </a:endParaRPr>
                    </a:p>
                    <a:p>
                      <a:pPr algn="ctr">
                        <a:lnSpc>
                          <a:spcPct val="115000"/>
                        </a:lnSpc>
                        <a:spcAft>
                          <a:spcPts val="1000"/>
                        </a:spcAft>
                      </a:pPr>
                      <a:r>
                        <a:rPr lang="tr-TR" sz="4000" dirty="0" smtClean="0">
                          <a:effectLst/>
                          <a:latin typeface="+mn-lt"/>
                          <a:ea typeface="+mn-ea"/>
                          <a:cs typeface="+mn-cs"/>
                        </a:rPr>
                        <a:t>MEVCUT</a:t>
                      </a:r>
                      <a:r>
                        <a:rPr lang="tr-TR" sz="4000" baseline="0" dirty="0" smtClean="0">
                          <a:effectLst/>
                          <a:latin typeface="+mn-lt"/>
                          <a:ea typeface="+mn-ea"/>
                          <a:cs typeface="+mn-cs"/>
                        </a:rPr>
                        <a:t> KURS GRUPLARI KURSİYER SAYILARI</a:t>
                      </a:r>
                      <a:endParaRPr lang="tr-TR" sz="4000" dirty="0">
                        <a:effectLst/>
                        <a:latin typeface="Calibri"/>
                        <a:ea typeface="Times New Roman"/>
                        <a:cs typeface="Times New Roman"/>
                      </a:endParaRPr>
                    </a:p>
                  </a:txBody>
                  <a:tcPr marL="68580" marR="68580"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pPr algn="ctr">
                        <a:lnSpc>
                          <a:spcPct val="115000"/>
                        </a:lnSpc>
                        <a:spcAft>
                          <a:spcPts val="1000"/>
                        </a:spcAft>
                      </a:pPr>
                      <a:endParaRPr lang="tr-TR" sz="400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0"/>
                  </a:ext>
                </a:extLst>
              </a:tr>
              <a:tr h="6013519">
                <a:tc>
                  <a:txBody>
                    <a:bodyPr/>
                    <a:lstStyle/>
                    <a:p>
                      <a:pPr algn="ctr">
                        <a:lnSpc>
                          <a:spcPct val="115000"/>
                        </a:lnSpc>
                        <a:spcAft>
                          <a:spcPts val="1000"/>
                        </a:spcAft>
                      </a:pPr>
                      <a:r>
                        <a:rPr lang="tr-TR" sz="4000" b="1" dirty="0">
                          <a:effectLst/>
                        </a:rPr>
                        <a:t> </a:t>
                      </a:r>
                      <a:endParaRPr lang="tr-TR" sz="4000" b="1" dirty="0">
                        <a:effectLst/>
                        <a:latin typeface="Calibri"/>
                        <a:ea typeface="Times New Roman"/>
                        <a:cs typeface="Times New Roman"/>
                      </a:endParaRPr>
                    </a:p>
                  </a:txBody>
                  <a:tcPr marL="68580" marR="68580" marT="0" marB="0" vert="vert270"/>
                </a:tc>
                <a:tc>
                  <a:txBody>
                    <a:bodyPr/>
                    <a:lstStyle/>
                    <a:p>
                      <a:pPr algn="ctr">
                        <a:lnSpc>
                          <a:spcPct val="115000"/>
                        </a:lnSpc>
                        <a:spcAft>
                          <a:spcPts val="1000"/>
                        </a:spcAft>
                      </a:pPr>
                      <a:r>
                        <a:rPr lang="tr-TR" sz="4000" b="1" smtClean="0">
                          <a:effectLst/>
                          <a:latin typeface="Calibri"/>
                          <a:ea typeface="Times New Roman"/>
                          <a:cs typeface="Times New Roman"/>
                        </a:rPr>
                        <a:t>Okuma</a:t>
                      </a:r>
                      <a:r>
                        <a:rPr lang="tr-TR" sz="4000" b="1" baseline="0" smtClean="0">
                          <a:effectLst/>
                          <a:latin typeface="Calibri"/>
                          <a:ea typeface="Times New Roman"/>
                          <a:cs typeface="Times New Roman"/>
                        </a:rPr>
                        <a:t> Yazma Kursları</a:t>
                      </a:r>
                      <a:endParaRPr lang="tr-TR" sz="4000" b="1">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4000" b="1" dirty="0" smtClean="0"/>
                        <a:t>Mesleki ve Teknik Kurslar</a:t>
                      </a:r>
                      <a:endParaRPr lang="tr-TR" sz="4000" b="1" dirty="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4000" b="1" dirty="0" smtClean="0"/>
                        <a:t>Genel Kurslar</a:t>
                      </a:r>
                      <a:endParaRPr lang="tr-TR" sz="4000" b="1" dirty="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4000" b="1" dirty="0" smtClean="0"/>
                        <a:t>Destekleme ve Yetiştirme Kursları</a:t>
                      </a:r>
                      <a:endParaRPr lang="tr-TR" sz="4000" b="1" dirty="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endParaRPr lang="tr-TR" sz="4000" b="1" dirty="0">
                        <a:effectLst/>
                        <a:latin typeface="Calibri"/>
                        <a:ea typeface="Times New Roman"/>
                        <a:cs typeface="Times New Roman"/>
                      </a:endParaRPr>
                    </a:p>
                  </a:txBody>
                  <a:tcPr marL="68580" marR="68580" marT="0" marB="0" vert="vert270" anchor="ctr"/>
                </a:tc>
                <a:tc>
                  <a:txBody>
                    <a:bodyPr/>
                    <a:lstStyle/>
                    <a:p>
                      <a:pPr algn="ctr">
                        <a:lnSpc>
                          <a:spcPct val="115000"/>
                        </a:lnSpc>
                        <a:spcAft>
                          <a:spcPts val="1000"/>
                        </a:spcAft>
                      </a:pPr>
                      <a:r>
                        <a:rPr lang="tr-TR" sz="4000" b="1" dirty="0" smtClean="0">
                          <a:effectLst/>
                          <a:latin typeface="Calibri"/>
                          <a:ea typeface="Times New Roman"/>
                          <a:cs typeface="Times New Roman"/>
                        </a:rPr>
                        <a:t>TOPLAM</a:t>
                      </a:r>
                      <a:endParaRPr lang="tr-TR" sz="4000" b="1" dirty="0">
                        <a:effectLst/>
                        <a:latin typeface="Calibri"/>
                        <a:ea typeface="Times New Roman"/>
                        <a:cs typeface="Times New Roman"/>
                      </a:endParaRPr>
                    </a:p>
                  </a:txBody>
                  <a:tcPr marL="68580" marR="68580" marT="0" marB="0" vert="vert270" anchor="ctr"/>
                </a:tc>
                <a:extLst>
                  <a:ext uri="{0D108BD9-81ED-4DB2-BD59-A6C34878D82A}">
                    <a16:rowId xmlns:a16="http://schemas.microsoft.com/office/drawing/2014/main" val="10001"/>
                  </a:ext>
                </a:extLst>
              </a:tr>
              <a:tr h="1846542">
                <a:tc>
                  <a:txBody>
                    <a:bodyPr/>
                    <a:lstStyle/>
                    <a:p>
                      <a:pPr>
                        <a:lnSpc>
                          <a:spcPct val="115000"/>
                        </a:lnSpc>
                        <a:spcAft>
                          <a:spcPts val="1000"/>
                        </a:spcAft>
                      </a:pPr>
                      <a:r>
                        <a:rPr lang="tr-TR" sz="4000">
                          <a:effectLst/>
                        </a:rPr>
                        <a:t>Erkek</a:t>
                      </a:r>
                      <a:endParaRPr lang="tr-TR" sz="400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151</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1189</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117</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0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1458</a:t>
                      </a:r>
                      <a:endParaRPr lang="tr-TR" sz="40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2"/>
                  </a:ext>
                </a:extLst>
              </a:tr>
              <a:tr h="1846542">
                <a:tc>
                  <a:txBody>
                    <a:bodyPr/>
                    <a:lstStyle/>
                    <a:p>
                      <a:pPr>
                        <a:lnSpc>
                          <a:spcPct val="115000"/>
                        </a:lnSpc>
                        <a:spcAft>
                          <a:spcPts val="1000"/>
                        </a:spcAft>
                      </a:pPr>
                      <a:r>
                        <a:rPr lang="tr-TR" sz="4000">
                          <a:effectLst/>
                        </a:rPr>
                        <a:t>Kız</a:t>
                      </a:r>
                      <a:endParaRPr lang="tr-TR" sz="400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8</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900</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1535</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126</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0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2569</a:t>
                      </a:r>
                      <a:endParaRPr lang="tr-TR" sz="40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3"/>
                  </a:ext>
                </a:extLst>
              </a:tr>
              <a:tr h="1846542">
                <a:tc>
                  <a:txBody>
                    <a:bodyPr/>
                    <a:lstStyle/>
                    <a:p>
                      <a:pPr>
                        <a:lnSpc>
                          <a:spcPct val="115000"/>
                        </a:lnSpc>
                        <a:spcAft>
                          <a:spcPts val="1000"/>
                        </a:spcAft>
                      </a:pPr>
                      <a:r>
                        <a:rPr lang="tr-TR" sz="4000">
                          <a:effectLst/>
                        </a:rPr>
                        <a:t>Toplam</a:t>
                      </a:r>
                      <a:endParaRPr lang="tr-TR" sz="400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9</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1051</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2724</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243</a:t>
                      </a:r>
                      <a:endParaRPr lang="tr-TR" sz="40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endParaRPr lang="tr-TR" sz="40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000" b="1" dirty="0" smtClean="0">
                          <a:effectLst/>
                          <a:latin typeface="Calibri"/>
                          <a:ea typeface="Times New Roman"/>
                          <a:cs typeface="Times New Roman"/>
                        </a:rPr>
                        <a:t>4027</a:t>
                      </a:r>
                      <a:endParaRPr lang="tr-TR" sz="40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6"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7" name="TextBox 14"/>
          <p:cNvSpPr txBox="1"/>
          <p:nvPr/>
        </p:nvSpPr>
        <p:spPr>
          <a:xfrm>
            <a:off x="0" y="837456"/>
            <a:ext cx="5525311" cy="5632311"/>
          </a:xfrm>
          <a:prstGeom prst="rect">
            <a:avLst/>
          </a:prstGeom>
          <a:noFill/>
        </p:spPr>
        <p:txBody>
          <a:bodyPr wrap="square" rtlCol="0">
            <a:spAutoFit/>
          </a:bodyPr>
          <a:lstStyle/>
          <a:p>
            <a:pPr algn="ctr"/>
            <a:r>
              <a:rPr lang="tr-TR" sz="6000">
                <a:solidFill>
                  <a:schemeClr val="bg1"/>
                </a:solidFill>
                <a:latin typeface="Arial" panose="020B0604020202020204" pitchFamily="34" charset="0"/>
                <a:cs typeface="Arial" panose="020B0604020202020204" pitchFamily="34" charset="0"/>
              </a:rPr>
              <a:t>MEVCUT KURS GRUPLARI</a:t>
            </a: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281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Unvan 1"/>
          <p:cNvSpPr>
            <a:spLocks noGrp="1"/>
          </p:cNvSpPr>
          <p:nvPr>
            <p:ph type="title"/>
          </p:nvPr>
        </p:nvSpPr>
        <p:spPr>
          <a:xfrm>
            <a:off x="1676400" y="1077092"/>
            <a:ext cx="20612100" cy="3780658"/>
          </a:xfrm>
        </p:spPr>
        <p:txBody>
          <a:bodyPr>
            <a:normAutofit fontScale="90000"/>
          </a:bodyPr>
          <a:lstStyle/>
          <a:p>
            <a:r>
              <a:rPr lang="tr-TR" sz="13800" dirty="0" smtClean="0">
                <a:solidFill>
                  <a:schemeClr val="bg2"/>
                </a:solidFill>
              </a:rPr>
              <a:t/>
            </a:r>
            <a:br>
              <a:rPr lang="tr-TR" sz="13800" dirty="0" smtClean="0">
                <a:solidFill>
                  <a:schemeClr val="bg2"/>
                </a:solidFill>
              </a:rPr>
            </a:br>
            <a:r>
              <a:rPr lang="tr-TR" sz="13800" dirty="0">
                <a:solidFill>
                  <a:schemeClr val="bg2"/>
                </a:solidFill>
              </a:rPr>
              <a:t/>
            </a:r>
            <a:br>
              <a:rPr lang="tr-TR" sz="13800" dirty="0">
                <a:solidFill>
                  <a:schemeClr val="bg2"/>
                </a:solidFill>
              </a:rPr>
            </a:br>
            <a:r>
              <a:rPr lang="tr-TR" sz="13800" dirty="0" smtClean="0">
                <a:solidFill>
                  <a:schemeClr val="bg2"/>
                </a:solidFill>
              </a:rPr>
              <a:t/>
            </a:r>
            <a:br>
              <a:rPr lang="tr-TR" sz="13800" dirty="0" smtClean="0">
                <a:solidFill>
                  <a:schemeClr val="bg2"/>
                </a:solidFill>
              </a:rPr>
            </a:br>
            <a:r>
              <a:rPr lang="tr-TR" sz="13800" dirty="0" smtClean="0">
                <a:solidFill>
                  <a:schemeClr val="bg2"/>
                </a:solidFill>
              </a:rPr>
              <a:t>Kurumumuzdan ve Kurslarımızdan görüntüler </a:t>
            </a:r>
            <a:r>
              <a:rPr lang="tr-TR" sz="13800" dirty="0" smtClean="0">
                <a:solidFill>
                  <a:schemeClr val="bg2"/>
                </a:solidFill>
              </a:rPr>
              <a:t/>
            </a:r>
            <a:br>
              <a:rPr lang="tr-TR" sz="13800" dirty="0" smtClean="0">
                <a:solidFill>
                  <a:schemeClr val="bg2"/>
                </a:solidFill>
              </a:rPr>
            </a:br>
            <a:endParaRPr lang="tr-TR" sz="13800" dirty="0">
              <a:solidFill>
                <a:schemeClr val="bg2"/>
              </a:solidFill>
            </a:endParaRPr>
          </a:p>
        </p:txBody>
      </p:sp>
      <p:pic>
        <p:nvPicPr>
          <p:cNvPr id="8" name="Picture 2" descr="G:\IMG-20190301-WA0004.jpg"/>
          <p:cNvPicPr>
            <a:picLocks noChangeAspect="1" noChangeArrowheads="1"/>
          </p:cNvPicPr>
          <p:nvPr/>
        </p:nvPicPr>
        <p:blipFill>
          <a:blip r:embed="rId3" cstate="print"/>
          <a:srcRect/>
          <a:stretch>
            <a:fillRect/>
          </a:stretch>
        </p:blipFill>
        <p:spPr bwMode="auto">
          <a:xfrm>
            <a:off x="21405272" y="10732600"/>
            <a:ext cx="2775327" cy="2775327"/>
          </a:xfrm>
          <a:prstGeom prst="rect">
            <a:avLst/>
          </a:prstGeom>
          <a:noFill/>
        </p:spPr>
      </p:pic>
    </p:spTree>
    <p:extLst>
      <p:ext uri="{BB962C8B-B14F-4D97-AF65-F5344CB8AC3E}">
        <p14:creationId xmlns:p14="http://schemas.microsoft.com/office/powerpoint/2010/main" val="4007352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9" name="TextBox 14"/>
          <p:cNvSpPr txBox="1"/>
          <p:nvPr/>
        </p:nvSpPr>
        <p:spPr>
          <a:xfrm>
            <a:off x="0" y="837456"/>
            <a:ext cx="5525311" cy="4708981"/>
          </a:xfrm>
          <a:prstGeom prst="rect">
            <a:avLst/>
          </a:prstGeom>
          <a:noFill/>
        </p:spPr>
        <p:txBody>
          <a:bodyPr wrap="square" rtlCol="0">
            <a:spAutoFit/>
          </a:bodyPr>
          <a:lstStyle/>
          <a:p>
            <a:pPr algn="ctr"/>
            <a:r>
              <a:rPr lang="tr-TR" sz="6000" smtClean="0">
                <a:solidFill>
                  <a:schemeClr val="bg1"/>
                </a:solidFill>
                <a:latin typeface="Arial" panose="020B0604020202020204" pitchFamily="34" charset="0"/>
                <a:cs typeface="Arial" panose="020B0604020202020204" pitchFamily="34" charset="0"/>
              </a:rPr>
              <a:t>Kuslarımızdan Görseller</a:t>
            </a: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pic>
        <p:nvPicPr>
          <p:cNvPr id="1026" name="Picture 2" descr="C:\Users\casper\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4" y="0"/>
            <a:ext cx="18664136"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103519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9" name="TextBox 14"/>
          <p:cNvSpPr txBox="1"/>
          <p:nvPr/>
        </p:nvSpPr>
        <p:spPr>
          <a:xfrm>
            <a:off x="0" y="837456"/>
            <a:ext cx="5525311" cy="4708981"/>
          </a:xfrm>
          <a:prstGeom prst="rect">
            <a:avLst/>
          </a:prstGeom>
          <a:noFill/>
        </p:spPr>
        <p:txBody>
          <a:bodyPr wrap="square" rtlCol="0">
            <a:spAutoFit/>
          </a:bodyPr>
          <a:lstStyle/>
          <a:p>
            <a:pPr algn="ctr"/>
            <a:r>
              <a:rPr lang="tr-TR" sz="6000" smtClean="0">
                <a:solidFill>
                  <a:schemeClr val="bg1"/>
                </a:solidFill>
                <a:latin typeface="Arial" panose="020B0604020202020204" pitchFamily="34" charset="0"/>
                <a:cs typeface="Arial" panose="020B0604020202020204" pitchFamily="34" charset="0"/>
              </a:rPr>
              <a:t>Kuslarımızdan Görseller</a:t>
            </a: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pic>
        <p:nvPicPr>
          <p:cNvPr id="1026" name="Picture 2" descr="C:\Users\casper\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4" y="0"/>
            <a:ext cx="18664136"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yedek\HEM\BİRİFİNG\BRİFİNG RESİMLERİ\20141111_140025 - Kopya.jpg"/>
          <p:cNvPicPr>
            <a:picLocks noChangeAspect="1" noChangeArrowheads="1"/>
          </p:cNvPicPr>
          <p:nvPr/>
        </p:nvPicPr>
        <p:blipFill>
          <a:blip r:embed="rId4"/>
          <a:srcRect/>
          <a:stretch>
            <a:fillRect/>
          </a:stretch>
        </p:blipFill>
        <p:spPr bwMode="auto">
          <a:xfrm>
            <a:off x="5770179" y="0"/>
            <a:ext cx="18734691" cy="13716000"/>
          </a:xfrm>
          <a:prstGeom prst="rect">
            <a:avLst/>
          </a:prstGeom>
          <a:noFill/>
        </p:spPr>
      </p:pic>
    </p:spTree>
    <p:extLst>
      <p:ext uri="{BB962C8B-B14F-4D97-AF65-F5344CB8AC3E}">
        <p14:creationId xmlns:p14="http://schemas.microsoft.com/office/powerpoint/2010/main" val="2053423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9" name="TextBox 14"/>
          <p:cNvSpPr txBox="1"/>
          <p:nvPr/>
        </p:nvSpPr>
        <p:spPr>
          <a:xfrm>
            <a:off x="0" y="837456"/>
            <a:ext cx="5525311" cy="4708981"/>
          </a:xfrm>
          <a:prstGeom prst="rect">
            <a:avLst/>
          </a:prstGeom>
          <a:noFill/>
        </p:spPr>
        <p:txBody>
          <a:bodyPr wrap="square" rtlCol="0">
            <a:spAutoFit/>
          </a:bodyPr>
          <a:lstStyle/>
          <a:p>
            <a:pPr algn="ctr"/>
            <a:r>
              <a:rPr lang="tr-TR" sz="6000" smtClean="0">
                <a:solidFill>
                  <a:schemeClr val="bg1"/>
                </a:solidFill>
                <a:latin typeface="Arial" panose="020B0604020202020204" pitchFamily="34" charset="0"/>
                <a:cs typeface="Arial" panose="020B0604020202020204" pitchFamily="34" charset="0"/>
              </a:rPr>
              <a:t>Kuslarımızdan Görseller</a:t>
            </a: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pic>
        <p:nvPicPr>
          <p:cNvPr id="1026" name="Picture 2" descr="C:\Users\casper\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4" y="0"/>
            <a:ext cx="18664136"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yedek\HEM\BİRİFİNG\BRİFİNG RESİMLERİ\IMG_8752.JPG"/>
          <p:cNvPicPr>
            <a:picLocks noChangeAspect="1" noChangeArrowheads="1"/>
          </p:cNvPicPr>
          <p:nvPr/>
        </p:nvPicPr>
        <p:blipFill>
          <a:blip r:embed="rId4"/>
          <a:srcRect/>
          <a:stretch>
            <a:fillRect/>
          </a:stretch>
        </p:blipFill>
        <p:spPr bwMode="auto">
          <a:xfrm>
            <a:off x="5531070" y="-1"/>
            <a:ext cx="18852930" cy="13716001"/>
          </a:xfrm>
          <a:prstGeom prst="rect">
            <a:avLst/>
          </a:prstGeom>
          <a:noFill/>
        </p:spPr>
      </p:pic>
    </p:spTree>
    <p:extLst>
      <p:ext uri="{BB962C8B-B14F-4D97-AF65-F5344CB8AC3E}">
        <p14:creationId xmlns:p14="http://schemas.microsoft.com/office/powerpoint/2010/main" val="3610660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9" name="TextBox 14"/>
          <p:cNvSpPr txBox="1"/>
          <p:nvPr/>
        </p:nvSpPr>
        <p:spPr>
          <a:xfrm>
            <a:off x="0" y="837456"/>
            <a:ext cx="5525311" cy="4708981"/>
          </a:xfrm>
          <a:prstGeom prst="rect">
            <a:avLst/>
          </a:prstGeom>
          <a:noFill/>
        </p:spPr>
        <p:txBody>
          <a:bodyPr wrap="square" rtlCol="0">
            <a:spAutoFit/>
          </a:bodyPr>
          <a:lstStyle/>
          <a:p>
            <a:pPr algn="ctr"/>
            <a:r>
              <a:rPr lang="tr-TR" sz="6000" smtClean="0">
                <a:solidFill>
                  <a:schemeClr val="bg1"/>
                </a:solidFill>
                <a:latin typeface="Arial" panose="020B0604020202020204" pitchFamily="34" charset="0"/>
                <a:cs typeface="Arial" panose="020B0604020202020204" pitchFamily="34" charset="0"/>
              </a:rPr>
              <a:t>Kuslarımızdan Görseller</a:t>
            </a: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pic>
        <p:nvPicPr>
          <p:cNvPr id="1026" name="Picture 2" descr="C:\Users\casper\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4" y="0"/>
            <a:ext cx="18664136"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casper\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2264" y="152400"/>
            <a:ext cx="18664136"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yedek\depo resim\bağlama piyano ve gitar kurs rseimleri\20181215_105139.jpg"/>
          <p:cNvPicPr>
            <a:picLocks noChangeAspect="1" noChangeArrowheads="1"/>
          </p:cNvPicPr>
          <p:nvPr/>
        </p:nvPicPr>
        <p:blipFill>
          <a:blip r:embed="rId4"/>
          <a:srcRect/>
          <a:stretch>
            <a:fillRect/>
          </a:stretch>
        </p:blipFill>
        <p:spPr bwMode="auto">
          <a:xfrm>
            <a:off x="5535580" y="0"/>
            <a:ext cx="19468530" cy="14167254"/>
          </a:xfrm>
          <a:prstGeom prst="rect">
            <a:avLst/>
          </a:prstGeom>
          <a:noFill/>
        </p:spPr>
      </p:pic>
    </p:spTree>
    <p:extLst>
      <p:ext uri="{BB962C8B-B14F-4D97-AF65-F5344CB8AC3E}">
        <p14:creationId xmlns:p14="http://schemas.microsoft.com/office/powerpoint/2010/main" val="3610660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9" name="TextBox 14"/>
          <p:cNvSpPr txBox="1"/>
          <p:nvPr/>
        </p:nvSpPr>
        <p:spPr>
          <a:xfrm>
            <a:off x="0" y="837456"/>
            <a:ext cx="5525311" cy="4708981"/>
          </a:xfrm>
          <a:prstGeom prst="rect">
            <a:avLst/>
          </a:prstGeom>
          <a:noFill/>
        </p:spPr>
        <p:txBody>
          <a:bodyPr wrap="square" rtlCol="0">
            <a:spAutoFit/>
          </a:bodyPr>
          <a:lstStyle/>
          <a:p>
            <a:pPr algn="ctr"/>
            <a:r>
              <a:rPr lang="tr-TR" sz="6000" smtClean="0">
                <a:solidFill>
                  <a:schemeClr val="bg1"/>
                </a:solidFill>
                <a:latin typeface="Arial" panose="020B0604020202020204" pitchFamily="34" charset="0"/>
                <a:cs typeface="Arial" panose="020B0604020202020204" pitchFamily="34" charset="0"/>
              </a:rPr>
              <a:t>Kuslarımızdan Görseller</a:t>
            </a: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pic>
        <p:nvPicPr>
          <p:cNvPr id="1026" name="Picture 2" descr="C:\Users\casper\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4" y="0"/>
            <a:ext cx="18664136"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sus\Desktop\YETİMM\IMG-20190324-WA0004.jpg"/>
          <p:cNvPicPr>
            <a:picLocks noChangeAspect="1" noChangeArrowheads="1"/>
          </p:cNvPicPr>
          <p:nvPr/>
        </p:nvPicPr>
        <p:blipFill>
          <a:blip r:embed="rId4"/>
          <a:srcRect/>
          <a:stretch>
            <a:fillRect/>
          </a:stretch>
        </p:blipFill>
        <p:spPr bwMode="auto">
          <a:xfrm>
            <a:off x="5801710" y="0"/>
            <a:ext cx="18582290" cy="13716000"/>
          </a:xfrm>
          <a:prstGeom prst="rect">
            <a:avLst/>
          </a:prstGeom>
          <a:noFill/>
        </p:spPr>
      </p:pic>
    </p:spTree>
    <p:extLst>
      <p:ext uri="{BB962C8B-B14F-4D97-AF65-F5344CB8AC3E}">
        <p14:creationId xmlns:p14="http://schemas.microsoft.com/office/powerpoint/2010/main" val="3610660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9" name="TextBox 14"/>
          <p:cNvSpPr txBox="1"/>
          <p:nvPr/>
        </p:nvSpPr>
        <p:spPr>
          <a:xfrm>
            <a:off x="0" y="837456"/>
            <a:ext cx="5525311" cy="4708981"/>
          </a:xfrm>
          <a:prstGeom prst="rect">
            <a:avLst/>
          </a:prstGeom>
          <a:noFill/>
        </p:spPr>
        <p:txBody>
          <a:bodyPr wrap="square" rtlCol="0">
            <a:spAutoFit/>
          </a:bodyPr>
          <a:lstStyle/>
          <a:p>
            <a:pPr algn="ctr"/>
            <a:r>
              <a:rPr lang="tr-TR" sz="6000" smtClean="0">
                <a:solidFill>
                  <a:schemeClr val="bg1"/>
                </a:solidFill>
                <a:latin typeface="Arial" panose="020B0604020202020204" pitchFamily="34" charset="0"/>
                <a:cs typeface="Arial" panose="020B0604020202020204" pitchFamily="34" charset="0"/>
              </a:rPr>
              <a:t>Kuslarımızdan Görseller</a:t>
            </a: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pic>
        <p:nvPicPr>
          <p:cNvPr id="1026" name="Picture 2" descr="C:\Users\casper\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4" y="0"/>
            <a:ext cx="18664136"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863" y="-1"/>
            <a:ext cx="20569137" cy="13716001"/>
          </a:xfrm>
          <a:prstGeom prst="rect">
            <a:avLst/>
          </a:prstGeom>
        </p:spPr>
      </p:pic>
    </p:spTree>
    <p:extLst>
      <p:ext uri="{BB962C8B-B14F-4D97-AF65-F5344CB8AC3E}">
        <p14:creationId xmlns:p14="http://schemas.microsoft.com/office/powerpoint/2010/main" val="2450296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9" name="TextBox 14"/>
          <p:cNvSpPr txBox="1"/>
          <p:nvPr/>
        </p:nvSpPr>
        <p:spPr>
          <a:xfrm>
            <a:off x="0" y="837456"/>
            <a:ext cx="5525311" cy="4708981"/>
          </a:xfrm>
          <a:prstGeom prst="rect">
            <a:avLst/>
          </a:prstGeom>
          <a:noFill/>
        </p:spPr>
        <p:txBody>
          <a:bodyPr wrap="square" rtlCol="0">
            <a:spAutoFit/>
          </a:bodyPr>
          <a:lstStyle/>
          <a:p>
            <a:pPr algn="ctr"/>
            <a:r>
              <a:rPr lang="tr-TR" sz="6000" smtClean="0">
                <a:solidFill>
                  <a:schemeClr val="bg1"/>
                </a:solidFill>
                <a:latin typeface="Arial" panose="020B0604020202020204" pitchFamily="34" charset="0"/>
                <a:cs typeface="Arial" panose="020B0604020202020204" pitchFamily="34" charset="0"/>
              </a:rPr>
              <a:t>Kuslarımızdan Görseller</a:t>
            </a: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pic>
        <p:nvPicPr>
          <p:cNvPr id="1026" name="Picture 2" descr="C:\Users\casper\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4" y="0"/>
            <a:ext cx="18664136"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864" y="1"/>
            <a:ext cx="18664136" cy="13716000"/>
          </a:xfrm>
          <a:prstGeom prst="rect">
            <a:avLst/>
          </a:prstGeom>
        </p:spPr>
      </p:pic>
    </p:spTree>
    <p:extLst>
      <p:ext uri="{BB962C8B-B14F-4D97-AF65-F5344CB8AC3E}">
        <p14:creationId xmlns:p14="http://schemas.microsoft.com/office/powerpoint/2010/main" val="310043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9" name="TextBox 14"/>
          <p:cNvSpPr txBox="1"/>
          <p:nvPr/>
        </p:nvSpPr>
        <p:spPr>
          <a:xfrm>
            <a:off x="0" y="837456"/>
            <a:ext cx="5525311" cy="4708981"/>
          </a:xfrm>
          <a:prstGeom prst="rect">
            <a:avLst/>
          </a:prstGeom>
          <a:noFill/>
        </p:spPr>
        <p:txBody>
          <a:bodyPr wrap="square" rtlCol="0">
            <a:spAutoFit/>
          </a:bodyPr>
          <a:lstStyle/>
          <a:p>
            <a:pPr algn="ctr"/>
            <a:r>
              <a:rPr lang="tr-TR" sz="6000" smtClean="0">
                <a:solidFill>
                  <a:schemeClr val="bg1"/>
                </a:solidFill>
                <a:latin typeface="Arial" panose="020B0604020202020204" pitchFamily="34" charset="0"/>
                <a:cs typeface="Arial" panose="020B0604020202020204" pitchFamily="34" charset="0"/>
              </a:rPr>
              <a:t>Kuslarımızdan Görseller</a:t>
            </a: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pic>
        <p:nvPicPr>
          <p:cNvPr id="1026" name="Picture 2" descr="C:\Users\casper\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4" y="0"/>
            <a:ext cx="18664136"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864" y="0"/>
            <a:ext cx="18664136" cy="13716000"/>
          </a:xfrm>
          <a:prstGeom prst="rect">
            <a:avLst/>
          </a:prstGeom>
        </p:spPr>
      </p:pic>
    </p:spTree>
    <p:extLst>
      <p:ext uri="{BB962C8B-B14F-4D97-AF65-F5344CB8AC3E}">
        <p14:creationId xmlns:p14="http://schemas.microsoft.com/office/powerpoint/2010/main" val="3401110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5770179"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769441"/>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Kurumun Tarihçesi</a:t>
            </a:r>
            <a:endParaRPr lang="en-US" sz="4400" dirty="0">
              <a:solidFill>
                <a:schemeClr val="bg1"/>
              </a:solidFill>
              <a:latin typeface="Arial" panose="020B0604020202020204" pitchFamily="34" charset="0"/>
              <a:cs typeface="Arial" panose="020B0604020202020204" pitchFamily="34" charset="0"/>
            </a:endParaRPr>
          </a:p>
        </p:txBody>
      </p:sp>
      <p:pic>
        <p:nvPicPr>
          <p:cNvPr id="1026" name="Picture 2" descr="C:\Users\casper\Desktop\OKULUN FİZİKİ DURUMUNU GÖSTEREN RESİ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4" y="0"/>
            <a:ext cx="18664136" cy="13716000"/>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6558455" y="11824138"/>
            <a:ext cx="17089165" cy="1754326"/>
          </a:xfrm>
          <a:prstGeom prst="rect">
            <a:avLst/>
          </a:prstGeom>
          <a:noFill/>
        </p:spPr>
        <p:txBody>
          <a:bodyPr wrap="none" rtlCol="0">
            <a:spAutoFit/>
          </a:bodyPr>
          <a:lstStyle/>
          <a:p>
            <a:r>
              <a:rPr lang="tr-TR" smtClean="0">
                <a:solidFill>
                  <a:srgbClr val="FF0000"/>
                </a:solidFill>
              </a:rPr>
              <a:t>*Kurumunuzun fiziki durumunu gösteren forograf ya da diğer(tablo vs) bu slayta ya da bu </a:t>
            </a:r>
          </a:p>
          <a:p>
            <a:r>
              <a:rPr lang="tr-TR" smtClean="0">
                <a:solidFill>
                  <a:srgbClr val="FF0000"/>
                </a:solidFill>
              </a:rPr>
              <a:t>Slayttan sonra ekleyeceğiniz bir slaytta gösterebilirsiniz.Ekleyeceğiniz yazı kısmını yine aynı </a:t>
            </a:r>
            <a:br>
              <a:rPr lang="tr-TR" smtClean="0">
                <a:solidFill>
                  <a:srgbClr val="FF0000"/>
                </a:solidFill>
              </a:rPr>
            </a:br>
            <a:r>
              <a:rPr lang="tr-TR" smtClean="0">
                <a:solidFill>
                  <a:srgbClr val="FF0000"/>
                </a:solidFill>
              </a:rPr>
              <a:t>şekilde bu veya benzer paragraflara ekleyebilirsiniz.</a:t>
            </a:r>
            <a:endParaRPr lang="tr-TR">
              <a:solidFill>
                <a:srgbClr val="FF0000"/>
              </a:solidFill>
            </a:endParaRPr>
          </a:p>
        </p:txBody>
      </p:sp>
      <p:pic>
        <p:nvPicPr>
          <p:cNvPr id="2" name="Picture 2" descr="IMAG0238"/>
          <p:cNvPicPr>
            <a:picLocks noChangeAspect="1" noChangeArrowheads="1"/>
          </p:cNvPicPr>
          <p:nvPr/>
        </p:nvPicPr>
        <p:blipFill>
          <a:blip r:embed="rId4" cstate="print"/>
          <a:srcRect/>
          <a:stretch>
            <a:fillRect/>
          </a:stretch>
        </p:blipFill>
        <p:spPr bwMode="auto">
          <a:xfrm>
            <a:off x="5738647" y="0"/>
            <a:ext cx="18645353" cy="13715999"/>
          </a:xfrm>
          <a:prstGeom prst="rect">
            <a:avLst/>
          </a:prstGeom>
          <a:noFill/>
          <a:ln w="9525">
            <a:noFill/>
            <a:miter lim="800000"/>
            <a:headEnd/>
            <a:tailEnd/>
          </a:ln>
        </p:spPr>
      </p:pic>
    </p:spTree>
    <p:extLst>
      <p:ext uri="{BB962C8B-B14F-4D97-AF65-F5344CB8AC3E}">
        <p14:creationId xmlns:p14="http://schemas.microsoft.com/office/powerpoint/2010/main" val="1587729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9" name="TextBox 14"/>
          <p:cNvSpPr txBox="1"/>
          <p:nvPr/>
        </p:nvSpPr>
        <p:spPr>
          <a:xfrm>
            <a:off x="0" y="837456"/>
            <a:ext cx="5525311" cy="4708981"/>
          </a:xfrm>
          <a:prstGeom prst="rect">
            <a:avLst/>
          </a:prstGeom>
          <a:noFill/>
        </p:spPr>
        <p:txBody>
          <a:bodyPr wrap="square" rtlCol="0">
            <a:spAutoFit/>
          </a:bodyPr>
          <a:lstStyle/>
          <a:p>
            <a:pPr algn="ctr"/>
            <a:r>
              <a:rPr lang="tr-TR" sz="6000" smtClean="0">
                <a:solidFill>
                  <a:schemeClr val="bg1"/>
                </a:solidFill>
                <a:latin typeface="Arial" panose="020B0604020202020204" pitchFamily="34" charset="0"/>
                <a:cs typeface="Arial" panose="020B0604020202020204" pitchFamily="34" charset="0"/>
              </a:rPr>
              <a:t>Kuslarımızdan Görseller</a:t>
            </a: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pic>
        <p:nvPicPr>
          <p:cNvPr id="1026" name="Picture 2" descr="C:\Users\casper\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4" y="0"/>
            <a:ext cx="18664136"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865" y="0"/>
            <a:ext cx="18664136" cy="13716000"/>
          </a:xfrm>
          <a:prstGeom prst="rect">
            <a:avLst/>
          </a:prstGeom>
        </p:spPr>
      </p:pic>
    </p:spTree>
    <p:extLst>
      <p:ext uri="{BB962C8B-B14F-4D97-AF65-F5344CB8AC3E}">
        <p14:creationId xmlns:p14="http://schemas.microsoft.com/office/powerpoint/2010/main" val="3898491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9" name="TextBox 14"/>
          <p:cNvSpPr txBox="1"/>
          <p:nvPr/>
        </p:nvSpPr>
        <p:spPr>
          <a:xfrm>
            <a:off x="0" y="837456"/>
            <a:ext cx="5525311" cy="4708981"/>
          </a:xfrm>
          <a:prstGeom prst="rect">
            <a:avLst/>
          </a:prstGeom>
          <a:noFill/>
        </p:spPr>
        <p:txBody>
          <a:bodyPr wrap="square" rtlCol="0">
            <a:spAutoFit/>
          </a:bodyPr>
          <a:lstStyle/>
          <a:p>
            <a:pPr algn="ctr"/>
            <a:r>
              <a:rPr lang="tr-TR" sz="6000" smtClean="0">
                <a:solidFill>
                  <a:schemeClr val="bg1"/>
                </a:solidFill>
                <a:latin typeface="Arial" panose="020B0604020202020204" pitchFamily="34" charset="0"/>
                <a:cs typeface="Arial" panose="020B0604020202020204" pitchFamily="34" charset="0"/>
              </a:rPr>
              <a:t>Kuslarımızdan Görseller</a:t>
            </a: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pic>
        <p:nvPicPr>
          <p:cNvPr id="1026" name="Picture 2" descr="C:\Users\casper\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4" y="0"/>
            <a:ext cx="18664136"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0"/>
            <a:ext cx="21336000" cy="13716000"/>
          </a:xfrm>
          <a:prstGeom prst="rect">
            <a:avLst/>
          </a:prstGeom>
        </p:spPr>
      </p:pic>
    </p:spTree>
    <p:extLst>
      <p:ext uri="{BB962C8B-B14F-4D97-AF65-F5344CB8AC3E}">
        <p14:creationId xmlns:p14="http://schemas.microsoft.com/office/powerpoint/2010/main" val="3302122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9" name="TextBox 14"/>
          <p:cNvSpPr txBox="1"/>
          <p:nvPr/>
        </p:nvSpPr>
        <p:spPr>
          <a:xfrm>
            <a:off x="0" y="837456"/>
            <a:ext cx="5525311" cy="4708981"/>
          </a:xfrm>
          <a:prstGeom prst="rect">
            <a:avLst/>
          </a:prstGeom>
          <a:noFill/>
        </p:spPr>
        <p:txBody>
          <a:bodyPr wrap="square" rtlCol="0">
            <a:spAutoFit/>
          </a:bodyPr>
          <a:lstStyle/>
          <a:p>
            <a:pPr algn="ctr"/>
            <a:r>
              <a:rPr lang="tr-TR" sz="6000" smtClean="0">
                <a:solidFill>
                  <a:schemeClr val="bg1"/>
                </a:solidFill>
                <a:latin typeface="Arial" panose="020B0604020202020204" pitchFamily="34" charset="0"/>
                <a:cs typeface="Arial" panose="020B0604020202020204" pitchFamily="34" charset="0"/>
              </a:rPr>
              <a:t>Kuslarımızdan Görseller</a:t>
            </a: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a:p>
            <a:pPr algn="ctr"/>
            <a:endParaRPr lang="tr-TR" sz="6000" dirty="0">
              <a:solidFill>
                <a:schemeClr val="bg1"/>
              </a:solidFill>
              <a:latin typeface="Arial" panose="020B0604020202020204" pitchFamily="34" charset="0"/>
              <a:cs typeface="Arial" panose="020B0604020202020204" pitchFamily="34" charset="0"/>
            </a:endParaRPr>
          </a:p>
        </p:txBody>
      </p:sp>
      <p:pic>
        <p:nvPicPr>
          <p:cNvPr id="1026" name="Picture 2" descr="C:\Users\casper\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4" y="0"/>
            <a:ext cx="18664136"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0"/>
            <a:ext cx="21336000" cy="13716000"/>
          </a:xfrm>
          <a:prstGeom prst="rect">
            <a:avLst/>
          </a:prstGeom>
        </p:spPr>
      </p:pic>
    </p:spTree>
    <p:extLst>
      <p:ext uri="{BB962C8B-B14F-4D97-AF65-F5344CB8AC3E}">
        <p14:creationId xmlns:p14="http://schemas.microsoft.com/office/powerpoint/2010/main" val="3162887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Unvan 1"/>
          <p:cNvSpPr>
            <a:spLocks noGrp="1"/>
          </p:cNvSpPr>
          <p:nvPr>
            <p:ph type="title"/>
          </p:nvPr>
        </p:nvSpPr>
        <p:spPr/>
        <p:txBody>
          <a:bodyPr/>
          <a:lstStyle/>
          <a:p>
            <a:r>
              <a:rPr lang="tr-TR" sz="13800" dirty="0" smtClean="0">
                <a:solidFill>
                  <a:schemeClr val="bg2"/>
                </a:solidFill>
              </a:rPr>
              <a:t>Projelerimiz</a:t>
            </a:r>
            <a:endParaRPr lang="tr-TR" sz="13800" dirty="0">
              <a:solidFill>
                <a:schemeClr val="bg2"/>
              </a:solidFill>
            </a:endParaRPr>
          </a:p>
        </p:txBody>
      </p:sp>
      <p:sp>
        <p:nvSpPr>
          <p:cNvPr id="3" name="İçerik Yer Tutucusu 2"/>
          <p:cNvSpPr>
            <a:spLocks noGrp="1"/>
          </p:cNvSpPr>
          <p:nvPr>
            <p:ph idx="1"/>
          </p:nvPr>
        </p:nvSpPr>
        <p:spPr/>
        <p:txBody>
          <a:bodyPr>
            <a:normAutofit/>
          </a:bodyPr>
          <a:lstStyle/>
          <a:p>
            <a:r>
              <a:rPr lang="tr-TR" sz="7200" dirty="0" smtClean="0">
                <a:solidFill>
                  <a:schemeClr val="bg2"/>
                </a:solidFill>
              </a:rPr>
              <a:t>Minik Yüreklere Bayram Olsun</a:t>
            </a:r>
          </a:p>
          <a:p>
            <a:r>
              <a:rPr lang="tr-TR" sz="7200" dirty="0" smtClean="0">
                <a:solidFill>
                  <a:schemeClr val="bg2"/>
                </a:solidFill>
              </a:rPr>
              <a:t>Samsun Maarif Hareketi</a:t>
            </a:r>
          </a:p>
          <a:p>
            <a:r>
              <a:rPr lang="tr-TR" sz="7200" dirty="0" smtClean="0">
                <a:solidFill>
                  <a:schemeClr val="bg2"/>
                </a:solidFill>
              </a:rPr>
              <a:t>Sıfır Atık Projesi</a:t>
            </a:r>
          </a:p>
          <a:p>
            <a:r>
              <a:rPr lang="tr-TR" sz="7200" dirty="0" smtClean="0">
                <a:solidFill>
                  <a:schemeClr val="bg2"/>
                </a:solidFill>
              </a:rPr>
              <a:t>Okulum Temiz</a:t>
            </a:r>
          </a:p>
          <a:p>
            <a:r>
              <a:rPr lang="tr-TR" sz="7200" dirty="0" smtClean="0">
                <a:solidFill>
                  <a:schemeClr val="bg2"/>
                </a:solidFill>
              </a:rPr>
              <a:t>Geleceğe Kulaç Atıyoruz</a:t>
            </a:r>
            <a:endParaRPr lang="tr-TR" sz="7200" dirty="0">
              <a:solidFill>
                <a:schemeClr val="bg2"/>
              </a:solidFill>
            </a:endParaRPr>
          </a:p>
        </p:txBody>
      </p:sp>
      <p:pic>
        <p:nvPicPr>
          <p:cNvPr id="8" name="Picture 2" descr="G:\IMG-20190301-WA0004.jpg"/>
          <p:cNvPicPr>
            <a:picLocks noChangeAspect="1" noChangeArrowheads="1"/>
          </p:cNvPicPr>
          <p:nvPr/>
        </p:nvPicPr>
        <p:blipFill>
          <a:blip r:embed="rId3" cstate="print"/>
          <a:srcRect/>
          <a:stretch>
            <a:fillRect/>
          </a:stretch>
        </p:blipFill>
        <p:spPr bwMode="auto">
          <a:xfrm>
            <a:off x="21250364" y="10411690"/>
            <a:ext cx="2914471" cy="2914471"/>
          </a:xfrm>
          <a:prstGeom prst="rect">
            <a:avLst/>
          </a:prstGeom>
          <a:noFill/>
        </p:spPr>
      </p:pic>
    </p:spTree>
    <p:extLst>
      <p:ext uri="{BB962C8B-B14F-4D97-AF65-F5344CB8AC3E}">
        <p14:creationId xmlns:p14="http://schemas.microsoft.com/office/powerpoint/2010/main" val="36382144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2"/>
          <p:cNvSpPr/>
          <p:nvPr/>
        </p:nvSpPr>
        <p:spPr>
          <a:xfrm>
            <a:off x="0" y="0"/>
            <a:ext cx="5719864" cy="13716000"/>
          </a:xfrm>
          <a:prstGeom prst="rect">
            <a:avLst/>
          </a:prstGeom>
          <a:solidFill>
            <a:srgbClr val="492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88" name="TextBox 14"/>
          <p:cNvSpPr txBox="1"/>
          <p:nvPr/>
        </p:nvSpPr>
        <p:spPr>
          <a:xfrm>
            <a:off x="0" y="837456"/>
            <a:ext cx="5525311" cy="3416320"/>
          </a:xfrm>
          <a:prstGeom prst="rect">
            <a:avLst/>
          </a:prstGeom>
          <a:noFill/>
        </p:spPr>
        <p:txBody>
          <a:bodyPr wrap="square" rtlCol="0">
            <a:spAutoFit/>
          </a:bodyPr>
          <a:lstStyle/>
          <a:p>
            <a:pPr algn="ctr"/>
            <a:r>
              <a:rPr lang="tr-TR" sz="7200" b="1" dirty="0" smtClean="0">
                <a:solidFill>
                  <a:schemeClr val="bg1"/>
                </a:solidFill>
              </a:rPr>
              <a:t>Minik Yüreklere Bayram Olsun</a:t>
            </a:r>
            <a:endParaRPr lang="en-US" sz="7200" b="1" dirty="0">
              <a:solidFill>
                <a:schemeClr val="bg1"/>
              </a:solidFill>
            </a:endParaRPr>
          </a:p>
        </p:txBody>
      </p:sp>
      <p:pic>
        <p:nvPicPr>
          <p:cNvPr id="2050" name="Picture 2" descr="C:\Users\casper\Desktop\PROJE RESİ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3" y="0"/>
            <a:ext cx="18664137" cy="13716000"/>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6117020" y="11351172"/>
            <a:ext cx="18266979" cy="2308324"/>
          </a:xfrm>
          <a:prstGeom prst="rect">
            <a:avLst/>
          </a:prstGeom>
          <a:noFill/>
        </p:spPr>
        <p:txBody>
          <a:bodyPr wrap="square" rtlCol="0">
            <a:spAutoFit/>
          </a:bodyPr>
          <a:lstStyle/>
          <a:p>
            <a:pPr algn="just"/>
            <a:r>
              <a:rPr lang="tr-TR" dirty="0" smtClean="0"/>
              <a:t>	Bu projeyi hazırlama gerekçemiz Suriye’de yaşanan savaşta her yönüyle mağdur olup yaşadıkları topraklardan aileleriyle birlikte ya da yalnız kaçmak zorunda kalan çocukların çocukluklarını unutmaları, kendilerine ait hiçbir şeylerinin hatta sarılabilecekleri bir oyuncaklarının dahi olmamasıdır.</a:t>
            </a:r>
            <a:endParaRPr lang="tr-TR" dirty="0">
              <a:solidFill>
                <a:srgbClr val="FF0000"/>
              </a:solidFill>
            </a:endParaRPr>
          </a:p>
        </p:txBody>
      </p:sp>
      <p:pic>
        <p:nvPicPr>
          <p:cNvPr id="7" name="Picture 2" descr="C:\Users\Lenovo\Desktop\2018-2019\PROJELER\MİNİK YÜREKLERE BAYRAM OLSUN\minik yürek\IMG_0990.JPG"/>
          <p:cNvPicPr>
            <a:picLocks noChangeAspect="1" noChangeArrowheads="1"/>
          </p:cNvPicPr>
          <p:nvPr/>
        </p:nvPicPr>
        <p:blipFill>
          <a:blip r:embed="rId4" cstate="print"/>
          <a:srcRect/>
          <a:stretch>
            <a:fillRect/>
          </a:stretch>
        </p:blipFill>
        <p:spPr bwMode="auto">
          <a:xfrm>
            <a:off x="5707118" y="1"/>
            <a:ext cx="8923282" cy="11225047"/>
          </a:xfrm>
          <a:prstGeom prst="rect">
            <a:avLst/>
          </a:prstGeom>
          <a:noFill/>
        </p:spPr>
      </p:pic>
      <p:pic>
        <p:nvPicPr>
          <p:cNvPr id="2051" name="Picture 3" descr="IMG_0982"/>
          <p:cNvPicPr>
            <a:picLocks noChangeAspect="1" noChangeArrowheads="1"/>
          </p:cNvPicPr>
          <p:nvPr/>
        </p:nvPicPr>
        <p:blipFill>
          <a:blip r:embed="rId5" cstate="print"/>
          <a:srcRect/>
          <a:stretch>
            <a:fillRect/>
          </a:stretch>
        </p:blipFill>
        <p:spPr bwMode="auto">
          <a:xfrm>
            <a:off x="14598868" y="0"/>
            <a:ext cx="9760039" cy="11226362"/>
          </a:xfrm>
          <a:prstGeom prst="rect">
            <a:avLst/>
          </a:prstGeom>
          <a:noFill/>
          <a:ln w="9525">
            <a:noFill/>
            <a:miter lim="800000"/>
            <a:headEnd/>
            <a:tailEnd/>
          </a:ln>
        </p:spPr>
      </p:pic>
    </p:spTree>
    <p:extLst>
      <p:ext uri="{BB962C8B-B14F-4D97-AF65-F5344CB8AC3E}">
        <p14:creationId xmlns:p14="http://schemas.microsoft.com/office/powerpoint/2010/main" val="1836150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1000"/>
                                        <p:tgtEl>
                                          <p:spTgt spid="88"/>
                                        </p:tgtEl>
                                      </p:cBhvr>
                                    </p:animEffect>
                                    <p:anim calcmode="lin" valueType="num">
                                      <p:cBhvr>
                                        <p:cTn id="12" dur="1000" fill="hold"/>
                                        <p:tgtEl>
                                          <p:spTgt spid="88"/>
                                        </p:tgtEl>
                                        <p:attrNameLst>
                                          <p:attrName>ppt_x</p:attrName>
                                        </p:attrNameLst>
                                      </p:cBhvr>
                                      <p:tavLst>
                                        <p:tav tm="0">
                                          <p:val>
                                            <p:strVal val="#ppt_x"/>
                                          </p:val>
                                        </p:tav>
                                        <p:tav tm="100000">
                                          <p:val>
                                            <p:strVal val="#ppt_x"/>
                                          </p:val>
                                        </p:tav>
                                      </p:tavLst>
                                    </p:anim>
                                    <p:anim calcmode="lin" valueType="num">
                                      <p:cBhvr>
                                        <p:cTn id="13"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2"/>
          <p:cNvSpPr/>
          <p:nvPr/>
        </p:nvSpPr>
        <p:spPr>
          <a:xfrm>
            <a:off x="0" y="0"/>
            <a:ext cx="5719864" cy="13716000"/>
          </a:xfrm>
          <a:prstGeom prst="rect">
            <a:avLst/>
          </a:prstGeom>
          <a:solidFill>
            <a:srgbClr val="492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88" name="TextBox 14"/>
          <p:cNvSpPr txBox="1"/>
          <p:nvPr/>
        </p:nvSpPr>
        <p:spPr>
          <a:xfrm>
            <a:off x="0" y="837456"/>
            <a:ext cx="5525311" cy="3416320"/>
          </a:xfrm>
          <a:prstGeom prst="rect">
            <a:avLst/>
          </a:prstGeom>
          <a:noFill/>
        </p:spPr>
        <p:txBody>
          <a:bodyPr wrap="square" rtlCol="0">
            <a:spAutoFit/>
          </a:bodyPr>
          <a:lstStyle/>
          <a:p>
            <a:pPr algn="ctr"/>
            <a:r>
              <a:rPr lang="tr-TR" sz="7200" b="1" dirty="0" smtClean="0">
                <a:solidFill>
                  <a:schemeClr val="bg1"/>
                </a:solidFill>
              </a:rPr>
              <a:t>Minik Yüreklere Bayram Olsun</a:t>
            </a:r>
            <a:endParaRPr lang="en-US" sz="7200" b="1" dirty="0">
              <a:solidFill>
                <a:schemeClr val="bg1"/>
              </a:solidFill>
            </a:endParaRPr>
          </a:p>
        </p:txBody>
      </p:sp>
      <p:pic>
        <p:nvPicPr>
          <p:cNvPr id="2050" name="Picture 2" descr="C:\Users\casper\Desktop\PROJE RESİ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3" y="0"/>
            <a:ext cx="18664137"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5990897" y="10342179"/>
            <a:ext cx="17462504" cy="3416320"/>
          </a:xfrm>
          <a:prstGeom prst="rect">
            <a:avLst/>
          </a:prstGeom>
          <a:noFill/>
        </p:spPr>
        <p:txBody>
          <a:bodyPr wrap="square" rtlCol="0">
            <a:spAutoFit/>
          </a:bodyPr>
          <a:lstStyle/>
          <a:p>
            <a:r>
              <a:rPr lang="tr-TR" dirty="0" smtClean="0"/>
              <a:t>Projemizin amaçları;</a:t>
            </a:r>
          </a:p>
          <a:p>
            <a:r>
              <a:rPr lang="tr-TR" dirty="0" smtClean="0"/>
              <a:t> - Savaş mağduru çocuklara, kendilerine özel yapılan bir hediyeyle küçük de olsa umut ışığı göndermek, </a:t>
            </a:r>
          </a:p>
          <a:p>
            <a:r>
              <a:rPr lang="tr-TR" dirty="0" smtClean="0"/>
              <a:t>-  18-45 yaş arası kadınlara/kızlara mesleki beceri kazandırarak bütçelerine katkıda bulunabilecekleri beceriler edindirmek.</a:t>
            </a:r>
          </a:p>
          <a:p>
            <a:r>
              <a:rPr lang="tr-TR" dirty="0" smtClean="0"/>
              <a:t>-  Aynı zamanda bu bireylere İŞKUR aracılığıyla, kurs süresince, ek gelir sağlamaktır.</a:t>
            </a:r>
            <a:endParaRPr lang="tr-TR" dirty="0"/>
          </a:p>
        </p:txBody>
      </p:sp>
      <p:pic>
        <p:nvPicPr>
          <p:cNvPr id="7" name="Picture 2" descr="C:\Users\Lenovo\Desktop\2018-2019\PROJELER\MİNİK YÜREKLERE BAYRAM OLSUN\minik yürek\IMG_1064.JPG"/>
          <p:cNvPicPr>
            <a:picLocks noChangeAspect="1" noChangeArrowheads="1"/>
          </p:cNvPicPr>
          <p:nvPr/>
        </p:nvPicPr>
        <p:blipFill>
          <a:blip r:embed="rId4" cstate="print"/>
          <a:srcRect/>
          <a:stretch>
            <a:fillRect/>
          </a:stretch>
        </p:blipFill>
        <p:spPr bwMode="auto">
          <a:xfrm>
            <a:off x="5699299" y="1"/>
            <a:ext cx="18684701" cy="10310648"/>
          </a:xfrm>
          <a:prstGeom prst="rect">
            <a:avLst/>
          </a:prstGeom>
          <a:noFill/>
        </p:spPr>
      </p:pic>
    </p:spTree>
    <p:extLst>
      <p:ext uri="{BB962C8B-B14F-4D97-AF65-F5344CB8AC3E}">
        <p14:creationId xmlns:p14="http://schemas.microsoft.com/office/powerpoint/2010/main" val="31854831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1000"/>
                                        <p:tgtEl>
                                          <p:spTgt spid="88"/>
                                        </p:tgtEl>
                                      </p:cBhvr>
                                    </p:animEffect>
                                    <p:anim calcmode="lin" valueType="num">
                                      <p:cBhvr>
                                        <p:cTn id="12" dur="1000" fill="hold"/>
                                        <p:tgtEl>
                                          <p:spTgt spid="88"/>
                                        </p:tgtEl>
                                        <p:attrNameLst>
                                          <p:attrName>ppt_x</p:attrName>
                                        </p:attrNameLst>
                                      </p:cBhvr>
                                      <p:tavLst>
                                        <p:tav tm="0">
                                          <p:val>
                                            <p:strVal val="#ppt_x"/>
                                          </p:val>
                                        </p:tav>
                                        <p:tav tm="100000">
                                          <p:val>
                                            <p:strVal val="#ppt_x"/>
                                          </p:val>
                                        </p:tav>
                                      </p:tavLst>
                                    </p:anim>
                                    <p:anim calcmode="lin" valueType="num">
                                      <p:cBhvr>
                                        <p:cTn id="13"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492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12" name="TextBox 14"/>
          <p:cNvSpPr txBox="1"/>
          <p:nvPr/>
        </p:nvSpPr>
        <p:spPr>
          <a:xfrm>
            <a:off x="0" y="837456"/>
            <a:ext cx="5525311" cy="3416320"/>
          </a:xfrm>
          <a:prstGeom prst="rect">
            <a:avLst/>
          </a:prstGeom>
          <a:noFill/>
        </p:spPr>
        <p:txBody>
          <a:bodyPr wrap="square" rtlCol="0">
            <a:spAutoFit/>
          </a:bodyPr>
          <a:lstStyle/>
          <a:p>
            <a:pPr algn="ctr"/>
            <a:r>
              <a:rPr lang="tr-TR" sz="7200" b="1" dirty="0" smtClean="0">
                <a:solidFill>
                  <a:schemeClr val="bg1"/>
                </a:solidFill>
              </a:rPr>
              <a:t>Minik Yüreklere Bayram Olsun</a:t>
            </a:r>
            <a:endParaRPr lang="en-US" sz="7200" b="1" dirty="0">
              <a:solidFill>
                <a:schemeClr val="bg1"/>
              </a:solidFill>
            </a:endParaRPr>
          </a:p>
        </p:txBody>
      </p:sp>
      <p:pic>
        <p:nvPicPr>
          <p:cNvPr id="9" name="Picture 2" descr="C:\Users\casper\Desktop\PROJE RESİ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3" y="0"/>
            <a:ext cx="18664137" cy="13716000"/>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6085491" y="10972800"/>
            <a:ext cx="18298509" cy="2308324"/>
          </a:xfrm>
          <a:prstGeom prst="rect">
            <a:avLst/>
          </a:prstGeom>
          <a:noFill/>
        </p:spPr>
        <p:txBody>
          <a:bodyPr wrap="square" rtlCol="0">
            <a:spAutoFit/>
          </a:bodyPr>
          <a:lstStyle/>
          <a:p>
            <a:r>
              <a:rPr lang="tr-TR" dirty="0" smtClean="0"/>
              <a:t>Ramazan Bayramından yaklaşık 15 gün önce gönderilen 2000'e yakın oyuncak bebek İHH aracılığıyla kamplardaki Suriyeli kız ve erkek  çocuklara ulaştı. Ayrıca kursiyerlerimizin el emeğiyle yaptıkları taçlar, oyuncak bebeklerle birlikte kız çocuklarına hediye edildi. Bu küçük bayram hediyeleri karşısında çocukların gözlerindeki mutluluğu görmek her şeye değerdi. </a:t>
            </a:r>
            <a:endParaRPr lang="tr-TR" dirty="0">
              <a:solidFill>
                <a:srgbClr val="FF0000"/>
              </a:solidFill>
            </a:endParaRPr>
          </a:p>
        </p:txBody>
      </p:sp>
      <p:pic>
        <p:nvPicPr>
          <p:cNvPr id="3075" name="Picture 3" descr="C:\Users\Lenovo\Desktop\2018-2019\PROJELER\MİNİK YÜREKLERE BAYRAM OLSUN\minik yürek\FB_IMG_1498088837586.jpg"/>
          <p:cNvPicPr>
            <a:picLocks noChangeAspect="1" noChangeArrowheads="1"/>
          </p:cNvPicPr>
          <p:nvPr/>
        </p:nvPicPr>
        <p:blipFill>
          <a:blip r:embed="rId4" cstate="print"/>
          <a:srcRect/>
          <a:stretch>
            <a:fillRect/>
          </a:stretch>
        </p:blipFill>
        <p:spPr bwMode="auto">
          <a:xfrm>
            <a:off x="5688724" y="-14561"/>
            <a:ext cx="18695275" cy="10924299"/>
          </a:xfrm>
          <a:prstGeom prst="rect">
            <a:avLst/>
          </a:prstGeom>
          <a:noFill/>
        </p:spPr>
      </p:pic>
    </p:spTree>
    <p:extLst>
      <p:ext uri="{BB962C8B-B14F-4D97-AF65-F5344CB8AC3E}">
        <p14:creationId xmlns:p14="http://schemas.microsoft.com/office/powerpoint/2010/main" val="1974528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492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12" name="TextBox 14"/>
          <p:cNvSpPr txBox="1"/>
          <p:nvPr/>
        </p:nvSpPr>
        <p:spPr>
          <a:xfrm>
            <a:off x="0" y="837456"/>
            <a:ext cx="5525311" cy="3416320"/>
          </a:xfrm>
          <a:prstGeom prst="rect">
            <a:avLst/>
          </a:prstGeom>
          <a:noFill/>
        </p:spPr>
        <p:txBody>
          <a:bodyPr wrap="square" rtlCol="0">
            <a:spAutoFit/>
          </a:bodyPr>
          <a:lstStyle/>
          <a:p>
            <a:pPr algn="ctr"/>
            <a:r>
              <a:rPr lang="tr-TR" sz="7200" b="1" dirty="0" smtClean="0">
                <a:solidFill>
                  <a:schemeClr val="bg1"/>
                </a:solidFill>
              </a:rPr>
              <a:t>Minik Yüreklere Bayram Olsun</a:t>
            </a:r>
            <a:endParaRPr lang="en-US" sz="7200" b="1" dirty="0">
              <a:solidFill>
                <a:schemeClr val="bg1"/>
              </a:solidFill>
            </a:endParaRPr>
          </a:p>
        </p:txBody>
      </p:sp>
      <p:pic>
        <p:nvPicPr>
          <p:cNvPr id="9" name="Picture 2" descr="C:\Users\casper\Desktop\PROJE RESİ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3" y="0"/>
            <a:ext cx="18664137" cy="13716000"/>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6085491" y="10972800"/>
            <a:ext cx="18298509" cy="2308324"/>
          </a:xfrm>
          <a:prstGeom prst="rect">
            <a:avLst/>
          </a:prstGeom>
          <a:noFill/>
        </p:spPr>
        <p:txBody>
          <a:bodyPr wrap="square" rtlCol="0">
            <a:spAutoFit/>
          </a:bodyPr>
          <a:lstStyle/>
          <a:p>
            <a:r>
              <a:rPr lang="tr-TR" dirty="0" smtClean="0"/>
              <a:t>Ramazan Bayramından yaklaşık 15 gün önce gönderilen 2000'e yakın oyuncak bebek İHH aracılığıyla kamplardaki Suriyeli kız ve erkek  çocuklara ulaştı. Ayrıca kursiyerlerimizin el emeğiyle yaptıkları taçlar, oyuncak bebeklerle birlikte kız çocuklarına hediye edildi. Bu küçük bayram hediyeleri karşısında çocukların gözlerindeki mutluluğu görmek her şeye değerdi. </a:t>
            </a:r>
            <a:endParaRPr lang="tr-TR" dirty="0">
              <a:solidFill>
                <a:srgbClr val="FF0000"/>
              </a:solidFill>
            </a:endParaRPr>
          </a:p>
        </p:txBody>
      </p:sp>
      <p:pic>
        <p:nvPicPr>
          <p:cNvPr id="3075" name="Picture 3" descr="C:\Users\Lenovo\Desktop\2018-2019\PROJELER\MİNİK YÜREKLERE BAYRAM OLSUN\minik yürek\FB_IMG_1498088837586.jpg"/>
          <p:cNvPicPr>
            <a:picLocks noChangeAspect="1" noChangeArrowheads="1"/>
          </p:cNvPicPr>
          <p:nvPr/>
        </p:nvPicPr>
        <p:blipFill>
          <a:blip r:embed="rId4" cstate="print"/>
          <a:srcRect/>
          <a:stretch>
            <a:fillRect/>
          </a:stretch>
        </p:blipFill>
        <p:spPr bwMode="auto">
          <a:xfrm>
            <a:off x="5688724" y="-14561"/>
            <a:ext cx="18695275" cy="10924299"/>
          </a:xfrm>
          <a:prstGeom prst="rect">
            <a:avLst/>
          </a:prstGeom>
          <a:noFill/>
        </p:spPr>
      </p:pic>
      <p:pic>
        <p:nvPicPr>
          <p:cNvPr id="4098" name="Picture 2" descr="FB_IMG_1498088833919"/>
          <p:cNvPicPr>
            <a:picLocks noChangeAspect="1" noChangeArrowheads="1"/>
          </p:cNvPicPr>
          <p:nvPr/>
        </p:nvPicPr>
        <p:blipFill>
          <a:blip r:embed="rId5" cstate="print"/>
          <a:srcRect/>
          <a:stretch>
            <a:fillRect/>
          </a:stretch>
        </p:blipFill>
        <p:spPr bwMode="auto">
          <a:xfrm>
            <a:off x="5644055" y="0"/>
            <a:ext cx="18744927" cy="13716000"/>
          </a:xfrm>
          <a:prstGeom prst="rect">
            <a:avLst/>
          </a:prstGeom>
          <a:noFill/>
          <a:ln w="9525">
            <a:noFill/>
            <a:miter lim="800000"/>
            <a:headEnd/>
            <a:tailEnd/>
          </a:ln>
        </p:spPr>
      </p:pic>
    </p:spTree>
    <p:extLst>
      <p:ext uri="{BB962C8B-B14F-4D97-AF65-F5344CB8AC3E}">
        <p14:creationId xmlns:p14="http://schemas.microsoft.com/office/powerpoint/2010/main" val="1974528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492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12" name="TextBox 14"/>
          <p:cNvSpPr txBox="1"/>
          <p:nvPr/>
        </p:nvSpPr>
        <p:spPr>
          <a:xfrm>
            <a:off x="0" y="837456"/>
            <a:ext cx="5525311" cy="3416320"/>
          </a:xfrm>
          <a:prstGeom prst="rect">
            <a:avLst/>
          </a:prstGeom>
          <a:noFill/>
        </p:spPr>
        <p:txBody>
          <a:bodyPr wrap="square" rtlCol="0">
            <a:spAutoFit/>
          </a:bodyPr>
          <a:lstStyle/>
          <a:p>
            <a:pPr algn="ctr"/>
            <a:r>
              <a:rPr lang="tr-TR" sz="7200" b="1" dirty="0" smtClean="0">
                <a:solidFill>
                  <a:schemeClr val="bg1"/>
                </a:solidFill>
              </a:rPr>
              <a:t>Minik Yüreklere Bayram Olsun</a:t>
            </a:r>
            <a:endParaRPr lang="en-US" sz="7200" b="1" dirty="0">
              <a:solidFill>
                <a:schemeClr val="bg1"/>
              </a:solidFill>
            </a:endParaRPr>
          </a:p>
        </p:txBody>
      </p:sp>
      <p:pic>
        <p:nvPicPr>
          <p:cNvPr id="9" name="Picture 2" descr="C:\Users\casper\Desktop\PROJE RESİ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3" y="0"/>
            <a:ext cx="18664137" cy="13716000"/>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6558455" y="11824138"/>
            <a:ext cx="16894946" cy="1200329"/>
          </a:xfrm>
          <a:prstGeom prst="rect">
            <a:avLst/>
          </a:prstGeom>
          <a:noFill/>
        </p:spPr>
        <p:txBody>
          <a:bodyPr wrap="none" rtlCol="0">
            <a:spAutoFit/>
          </a:bodyPr>
          <a:lstStyle/>
          <a:p>
            <a:r>
              <a:rPr lang="tr-TR" smtClean="0">
                <a:solidFill>
                  <a:srgbClr val="FF0000"/>
                </a:solidFill>
              </a:rPr>
              <a:t>*Projeye ait görsellerin eklenmesinden sonra buraya proje hedefleri, projeden alınan geri </a:t>
            </a:r>
          </a:p>
          <a:p>
            <a:r>
              <a:rPr lang="tr-TR" smtClean="0">
                <a:solidFill>
                  <a:srgbClr val="FF0000"/>
                </a:solidFill>
              </a:rPr>
              <a:t>Dönüt, projenin verimliliği konusundaki düşünlerinizi bu pragrafa yazabilirsiniz</a:t>
            </a:r>
            <a:endParaRPr lang="tr-TR">
              <a:solidFill>
                <a:srgbClr val="FF0000"/>
              </a:solidFill>
            </a:endParaRPr>
          </a:p>
        </p:txBody>
      </p:sp>
      <p:pic>
        <p:nvPicPr>
          <p:cNvPr id="5122" name="Picture 2" descr="FB_IMG_1498088862319"/>
          <p:cNvPicPr>
            <a:picLocks noChangeAspect="1" noChangeArrowheads="1"/>
          </p:cNvPicPr>
          <p:nvPr/>
        </p:nvPicPr>
        <p:blipFill>
          <a:blip r:embed="rId4" cstate="print"/>
          <a:srcRect/>
          <a:stretch>
            <a:fillRect/>
          </a:stretch>
        </p:blipFill>
        <p:spPr bwMode="auto">
          <a:xfrm>
            <a:off x="5675586" y="0"/>
            <a:ext cx="18697668" cy="13716000"/>
          </a:xfrm>
          <a:prstGeom prst="rect">
            <a:avLst/>
          </a:prstGeom>
          <a:noFill/>
          <a:ln w="9525">
            <a:noFill/>
            <a:miter lim="800000"/>
            <a:headEnd/>
            <a:tailEnd/>
          </a:ln>
        </p:spPr>
      </p:pic>
    </p:spTree>
    <p:extLst>
      <p:ext uri="{BB962C8B-B14F-4D97-AF65-F5344CB8AC3E}">
        <p14:creationId xmlns:p14="http://schemas.microsoft.com/office/powerpoint/2010/main" val="1974528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p:nvPr/>
        </p:nvSpPr>
        <p:spPr>
          <a:xfrm>
            <a:off x="0" y="0"/>
            <a:ext cx="5719864" cy="13716000"/>
          </a:xfrm>
          <a:prstGeom prst="rect">
            <a:avLst/>
          </a:prstGeom>
          <a:solidFill>
            <a:srgbClr val="492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12" name="TextBox 14"/>
          <p:cNvSpPr txBox="1"/>
          <p:nvPr/>
        </p:nvSpPr>
        <p:spPr>
          <a:xfrm>
            <a:off x="0" y="837456"/>
            <a:ext cx="5525311" cy="3416320"/>
          </a:xfrm>
          <a:prstGeom prst="rect">
            <a:avLst/>
          </a:prstGeom>
          <a:noFill/>
        </p:spPr>
        <p:txBody>
          <a:bodyPr wrap="square" rtlCol="0">
            <a:spAutoFit/>
          </a:bodyPr>
          <a:lstStyle/>
          <a:p>
            <a:pPr algn="ctr"/>
            <a:r>
              <a:rPr lang="tr-TR" sz="7200" b="1" dirty="0" smtClean="0">
                <a:solidFill>
                  <a:schemeClr val="bg1"/>
                </a:solidFill>
              </a:rPr>
              <a:t>Minik Yüreklere Bayram Olsun</a:t>
            </a:r>
            <a:endParaRPr lang="en-US" sz="7200" b="1" dirty="0">
              <a:solidFill>
                <a:schemeClr val="bg1"/>
              </a:solidFill>
            </a:endParaRPr>
          </a:p>
        </p:txBody>
      </p:sp>
      <p:pic>
        <p:nvPicPr>
          <p:cNvPr id="9" name="Picture 2" descr="C:\Users\casper\Desktop\PROJE RESİ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63" y="0"/>
            <a:ext cx="18664137" cy="13716000"/>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6558455" y="11824138"/>
            <a:ext cx="16894946" cy="1200329"/>
          </a:xfrm>
          <a:prstGeom prst="rect">
            <a:avLst/>
          </a:prstGeom>
          <a:noFill/>
        </p:spPr>
        <p:txBody>
          <a:bodyPr wrap="none" rtlCol="0">
            <a:spAutoFit/>
          </a:bodyPr>
          <a:lstStyle/>
          <a:p>
            <a:r>
              <a:rPr lang="tr-TR" smtClean="0">
                <a:solidFill>
                  <a:srgbClr val="FF0000"/>
                </a:solidFill>
              </a:rPr>
              <a:t>*Projeye ait görsellerin eklenmesinden sonra buraya proje hedefleri, projeden alınan geri </a:t>
            </a:r>
          </a:p>
          <a:p>
            <a:r>
              <a:rPr lang="tr-TR" smtClean="0">
                <a:solidFill>
                  <a:srgbClr val="FF0000"/>
                </a:solidFill>
              </a:rPr>
              <a:t>Dönüt, projenin verimliliği konusundaki düşünlerinizi bu pragrafa yazabilirsiniz</a:t>
            </a:r>
            <a:endParaRPr lang="tr-TR">
              <a:solidFill>
                <a:srgbClr val="FF0000"/>
              </a:solidFill>
            </a:endParaRPr>
          </a:p>
        </p:txBody>
      </p:sp>
      <p:pic>
        <p:nvPicPr>
          <p:cNvPr id="6146" name="Picture 2" descr="FB_IMG_1498088869086"/>
          <p:cNvPicPr>
            <a:picLocks noChangeAspect="1" noChangeArrowheads="1"/>
          </p:cNvPicPr>
          <p:nvPr/>
        </p:nvPicPr>
        <p:blipFill>
          <a:blip r:embed="rId4" cstate="print"/>
          <a:srcRect/>
          <a:stretch>
            <a:fillRect/>
          </a:stretch>
        </p:blipFill>
        <p:spPr bwMode="auto">
          <a:xfrm>
            <a:off x="5707118" y="0"/>
            <a:ext cx="18634606" cy="13716000"/>
          </a:xfrm>
          <a:prstGeom prst="rect">
            <a:avLst/>
          </a:prstGeom>
          <a:noFill/>
          <a:ln w="9525">
            <a:noFill/>
            <a:miter lim="800000"/>
            <a:headEnd/>
            <a:tailEnd/>
          </a:ln>
        </p:spPr>
      </p:pic>
    </p:spTree>
    <p:extLst>
      <p:ext uri="{BB962C8B-B14F-4D97-AF65-F5344CB8AC3E}">
        <p14:creationId xmlns:p14="http://schemas.microsoft.com/office/powerpoint/2010/main" val="1974528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769441"/>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Kurumun Tarihçesi</a:t>
            </a:r>
            <a:endParaRPr lang="en-US" sz="4400" dirty="0">
              <a:solidFill>
                <a:schemeClr val="bg1"/>
              </a:solidFill>
              <a:latin typeface="Arial" panose="020B0604020202020204" pitchFamily="34" charset="0"/>
              <a:cs typeface="Arial" panose="020B0604020202020204" pitchFamily="34" charset="0"/>
            </a:endParaRPr>
          </a:p>
        </p:txBody>
      </p:sp>
      <p:sp>
        <p:nvSpPr>
          <p:cNvPr id="2" name="Metin kutusu 1"/>
          <p:cNvSpPr txBox="1"/>
          <p:nvPr/>
        </p:nvSpPr>
        <p:spPr>
          <a:xfrm>
            <a:off x="6306207" y="451758"/>
            <a:ext cx="5752152" cy="830997"/>
          </a:xfrm>
          <a:prstGeom prst="rect">
            <a:avLst/>
          </a:prstGeom>
          <a:noFill/>
        </p:spPr>
        <p:txBody>
          <a:bodyPr wrap="none" rtlCol="0">
            <a:spAutoFit/>
          </a:bodyPr>
          <a:lstStyle/>
          <a:p>
            <a:r>
              <a:rPr lang="tr-TR" sz="4800" b="1" smtClean="0"/>
              <a:t>KURUMUN TARİHÇESİ</a:t>
            </a:r>
            <a:endParaRPr lang="tr-TR" sz="4800" b="1"/>
          </a:p>
        </p:txBody>
      </p:sp>
      <p:sp>
        <p:nvSpPr>
          <p:cNvPr id="7" name="Metin kutusu 6"/>
          <p:cNvSpPr txBox="1"/>
          <p:nvPr/>
        </p:nvSpPr>
        <p:spPr>
          <a:xfrm>
            <a:off x="6306207" y="1676213"/>
            <a:ext cx="17499724" cy="830997"/>
          </a:xfrm>
          <a:prstGeom prst="rect">
            <a:avLst/>
          </a:prstGeom>
          <a:noFill/>
        </p:spPr>
        <p:txBody>
          <a:bodyPr wrap="square" rtlCol="0">
            <a:spAutoFit/>
          </a:bodyPr>
          <a:lstStyle/>
          <a:p>
            <a:r>
              <a:rPr lang="tr-TR" sz="4800" dirty="0" smtClean="0"/>
              <a:t>İçerik……………………………….</a:t>
            </a:r>
            <a:endParaRPr lang="tr-TR" sz="4800" dirty="0"/>
          </a:p>
        </p:txBody>
      </p:sp>
      <p:pic>
        <p:nvPicPr>
          <p:cNvPr id="1027" name="Picture 3" descr="C:\Users\Lenovo\Desktop\2018-2019\PROJELER\okuma projesi FOTO\IMG_1278.JPG"/>
          <p:cNvPicPr>
            <a:picLocks noChangeAspect="1" noChangeArrowheads="1"/>
          </p:cNvPicPr>
          <p:nvPr/>
        </p:nvPicPr>
        <p:blipFill>
          <a:blip r:embed="rId3" cstate="print"/>
          <a:srcRect/>
          <a:stretch>
            <a:fillRect/>
          </a:stretch>
        </p:blipFill>
        <p:spPr bwMode="auto">
          <a:xfrm>
            <a:off x="5699759" y="-1"/>
            <a:ext cx="18684241" cy="13716001"/>
          </a:xfrm>
          <a:prstGeom prst="rect">
            <a:avLst/>
          </a:prstGeom>
          <a:noFill/>
        </p:spPr>
      </p:pic>
    </p:spTree>
    <p:extLst>
      <p:ext uri="{BB962C8B-B14F-4D97-AF65-F5344CB8AC3E}">
        <p14:creationId xmlns:p14="http://schemas.microsoft.com/office/powerpoint/2010/main" val="3965367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Unvan 1"/>
          <p:cNvSpPr>
            <a:spLocks noGrp="1"/>
          </p:cNvSpPr>
          <p:nvPr>
            <p:ph type="title"/>
          </p:nvPr>
        </p:nvSpPr>
        <p:spPr/>
        <p:txBody>
          <a:bodyPr/>
          <a:lstStyle/>
          <a:p>
            <a:r>
              <a:rPr lang="tr-TR" sz="13800" smtClean="0">
                <a:solidFill>
                  <a:schemeClr val="bg2"/>
                </a:solidFill>
              </a:rPr>
              <a:t>Kurumun Sorunları</a:t>
            </a:r>
            <a:endParaRPr lang="tr-TR" sz="13800" dirty="0">
              <a:solidFill>
                <a:schemeClr val="bg2"/>
              </a:solidFill>
            </a:endParaRPr>
          </a:p>
        </p:txBody>
      </p:sp>
      <p:sp>
        <p:nvSpPr>
          <p:cNvPr id="3" name="İçerik Yer Tutucusu 2"/>
          <p:cNvSpPr>
            <a:spLocks noGrp="1"/>
          </p:cNvSpPr>
          <p:nvPr>
            <p:ph idx="1"/>
          </p:nvPr>
        </p:nvSpPr>
        <p:spPr/>
        <p:txBody>
          <a:bodyPr>
            <a:normAutofit/>
          </a:bodyPr>
          <a:lstStyle/>
          <a:p>
            <a:r>
              <a:rPr lang="tr-TR" sz="7200" smtClean="0">
                <a:solidFill>
                  <a:schemeClr val="bg2"/>
                </a:solidFill>
              </a:rPr>
              <a:t>Kurum Binası İle İlgili Sorunlar</a:t>
            </a:r>
          </a:p>
          <a:p>
            <a:r>
              <a:rPr lang="tr-TR" sz="7200">
                <a:solidFill>
                  <a:schemeClr val="bg2"/>
                </a:solidFill>
              </a:rPr>
              <a:t>Öğretmen veya Yönetici </a:t>
            </a:r>
            <a:r>
              <a:rPr lang="tr-TR" sz="7200" smtClean="0">
                <a:solidFill>
                  <a:schemeClr val="bg2"/>
                </a:solidFill>
              </a:rPr>
              <a:t>Eksikliği-Fazlalığı</a:t>
            </a:r>
          </a:p>
          <a:p>
            <a:r>
              <a:rPr lang="tr-TR" sz="7200">
                <a:solidFill>
                  <a:schemeClr val="bg2"/>
                </a:solidFill>
              </a:rPr>
              <a:t>Diğer Personelin Sayısı İle İlgili </a:t>
            </a:r>
            <a:r>
              <a:rPr lang="tr-TR" sz="7200" smtClean="0">
                <a:solidFill>
                  <a:schemeClr val="bg2"/>
                </a:solidFill>
              </a:rPr>
              <a:t>Sorunlar</a:t>
            </a:r>
          </a:p>
          <a:p>
            <a:r>
              <a:rPr lang="tr-TR" sz="7200" smtClean="0">
                <a:solidFill>
                  <a:schemeClr val="bg2"/>
                </a:solidFill>
              </a:rPr>
              <a:t>Kurumun </a:t>
            </a:r>
            <a:r>
              <a:rPr lang="tr-TR" sz="7200">
                <a:solidFill>
                  <a:schemeClr val="bg2"/>
                </a:solidFill>
              </a:rPr>
              <a:t>Diğer Sorunları</a:t>
            </a:r>
          </a:p>
          <a:p>
            <a:endParaRPr lang="tr-TR" sz="7200" smtClean="0">
              <a:solidFill>
                <a:schemeClr val="bg2"/>
              </a:solidFill>
            </a:endParaRPr>
          </a:p>
          <a:p>
            <a:endParaRPr lang="tr-TR" sz="7200" dirty="0">
              <a:solidFill>
                <a:schemeClr val="bg2"/>
              </a:solidFill>
            </a:endParaRPr>
          </a:p>
        </p:txBody>
      </p:sp>
      <p:pic>
        <p:nvPicPr>
          <p:cNvPr id="6" name="Picture 2" descr="G:\IMG-20190301-WA0004.jpg"/>
          <p:cNvPicPr>
            <a:picLocks noChangeAspect="1" noChangeArrowheads="1"/>
          </p:cNvPicPr>
          <p:nvPr/>
        </p:nvPicPr>
        <p:blipFill>
          <a:blip r:embed="rId3" cstate="print"/>
          <a:srcRect/>
          <a:stretch>
            <a:fillRect/>
          </a:stretch>
        </p:blipFill>
        <p:spPr bwMode="auto">
          <a:xfrm>
            <a:off x="21343882" y="10744199"/>
            <a:ext cx="2727435" cy="2727435"/>
          </a:xfrm>
          <a:prstGeom prst="rect">
            <a:avLst/>
          </a:prstGeom>
          <a:noFill/>
        </p:spPr>
      </p:pic>
    </p:spTree>
    <p:extLst>
      <p:ext uri="{BB962C8B-B14F-4D97-AF65-F5344CB8AC3E}">
        <p14:creationId xmlns:p14="http://schemas.microsoft.com/office/powerpoint/2010/main" val="31962113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5" name="TextBox 14"/>
          <p:cNvSpPr txBox="1"/>
          <p:nvPr/>
        </p:nvSpPr>
        <p:spPr>
          <a:xfrm>
            <a:off x="97275" y="516328"/>
            <a:ext cx="5525311" cy="1446550"/>
          </a:xfrm>
          <a:prstGeom prst="rect">
            <a:avLst/>
          </a:prstGeom>
          <a:noFill/>
        </p:spPr>
        <p:txBody>
          <a:bodyPr wrap="square" rtlCol="0">
            <a:spAutoFit/>
          </a:bodyPr>
          <a:lstStyle/>
          <a:p>
            <a:pPr algn="ctr"/>
            <a:r>
              <a:rPr lang="tr-TR" sz="4400">
                <a:solidFill>
                  <a:schemeClr val="bg1"/>
                </a:solidFill>
                <a:latin typeface="Arial" panose="020B0604020202020204" pitchFamily="34" charset="0"/>
                <a:cs typeface="Arial" panose="020B0604020202020204" pitchFamily="34" charset="0"/>
              </a:rPr>
              <a:t>K</a:t>
            </a:r>
            <a:r>
              <a:rPr lang="tr-TR" sz="4400" smtClean="0">
                <a:solidFill>
                  <a:schemeClr val="bg1"/>
                </a:solidFill>
                <a:latin typeface="Arial" panose="020B0604020202020204" pitchFamily="34" charset="0"/>
                <a:cs typeface="Arial" panose="020B0604020202020204" pitchFamily="34" charset="0"/>
              </a:rPr>
              <a:t>urum </a:t>
            </a:r>
            <a:r>
              <a:rPr lang="tr-TR" sz="4400">
                <a:solidFill>
                  <a:schemeClr val="bg1"/>
                </a:solidFill>
                <a:latin typeface="Arial" panose="020B0604020202020204" pitchFamily="34" charset="0"/>
                <a:cs typeface="Arial" panose="020B0604020202020204" pitchFamily="34" charset="0"/>
              </a:rPr>
              <a:t>Binası İle İlgili Sorunlar</a:t>
            </a:r>
          </a:p>
        </p:txBody>
      </p:sp>
      <p:sp>
        <p:nvSpPr>
          <p:cNvPr id="7" name="TextBox 14"/>
          <p:cNvSpPr txBox="1"/>
          <p:nvPr/>
        </p:nvSpPr>
        <p:spPr>
          <a:xfrm>
            <a:off x="6461290" y="706835"/>
            <a:ext cx="17186986" cy="17820263"/>
          </a:xfrm>
          <a:prstGeom prst="rect">
            <a:avLst/>
          </a:prstGeom>
          <a:noFill/>
        </p:spPr>
        <p:txBody>
          <a:bodyPr wrap="square" rtlCol="0">
            <a:spAutoFit/>
          </a:bodyPr>
          <a:lstStyle/>
          <a:p>
            <a:r>
              <a:rPr lang="tr-TR" sz="4800" b="1" dirty="0" smtClean="0">
                <a:solidFill>
                  <a:schemeClr val="tx1">
                    <a:lumMod val="85000"/>
                    <a:lumOff val="15000"/>
                  </a:schemeClr>
                </a:solidFill>
                <a:latin typeface="Arial" panose="020B0604020202020204" pitchFamily="34" charset="0"/>
                <a:cs typeface="Arial" panose="020B0604020202020204" pitchFamily="34" charset="0"/>
              </a:rPr>
              <a:t>Kurum </a:t>
            </a:r>
            <a:r>
              <a:rPr lang="tr-TR" sz="4800" b="1" dirty="0">
                <a:solidFill>
                  <a:schemeClr val="tx1">
                    <a:lumMod val="85000"/>
                    <a:lumOff val="15000"/>
                  </a:schemeClr>
                </a:solidFill>
                <a:latin typeface="Arial" panose="020B0604020202020204" pitchFamily="34" charset="0"/>
                <a:cs typeface="Arial" panose="020B0604020202020204" pitchFamily="34" charset="0"/>
              </a:rPr>
              <a:t>Binası İle İlgili </a:t>
            </a:r>
            <a:r>
              <a:rPr lang="tr-TR" sz="4800" b="1" dirty="0" smtClean="0">
                <a:solidFill>
                  <a:schemeClr val="tx1">
                    <a:lumMod val="85000"/>
                    <a:lumOff val="15000"/>
                  </a:schemeClr>
                </a:solidFill>
                <a:latin typeface="Arial" panose="020B0604020202020204" pitchFamily="34" charset="0"/>
                <a:cs typeface="Arial" panose="020B0604020202020204" pitchFamily="34" charset="0"/>
              </a:rPr>
              <a:t>Sorunlar</a:t>
            </a:r>
          </a:p>
          <a:p>
            <a:pPr algn="just"/>
            <a:r>
              <a:rPr lang="tr-TR" sz="4800" b="1" dirty="0" smtClean="0">
                <a:solidFill>
                  <a:schemeClr val="tx1">
                    <a:lumMod val="85000"/>
                    <a:lumOff val="15000"/>
                  </a:schemeClr>
                </a:solidFill>
                <a:latin typeface="Arial" panose="020B0604020202020204" pitchFamily="34" charset="0"/>
                <a:cs typeface="Arial" panose="020B0604020202020204" pitchFamily="34" charset="0"/>
              </a:rPr>
              <a:t>	Kurumumuzun hizmet verdiği 2 bina bulunmaktadır. Destekleme ve Yetiştirme Kurslarımızı yaptığımız binanın uzun yıllar meslek yüksek okulu ile Terme İmam-Hatip Ortaokulu olarak kullanılması nedeni ile fiziki durumu oldukça yıpranmıştır. ZEMİN DÖŞEME-İÇ VE DIŞ BOYA-PERSONEL LAVABOLARI-KAPILAR acil olarak tadilat gerektirmektedir.</a:t>
            </a:r>
          </a:p>
          <a:p>
            <a:pPr algn="just"/>
            <a:r>
              <a:rPr lang="tr-TR" sz="4800" b="1" dirty="0" smtClean="0">
                <a:solidFill>
                  <a:schemeClr val="tx1">
                    <a:lumMod val="85000"/>
                    <a:lumOff val="15000"/>
                  </a:schemeClr>
                </a:solidFill>
                <a:latin typeface="Arial" panose="020B0604020202020204" pitchFamily="34" charset="0"/>
                <a:cs typeface="Arial" panose="020B0604020202020204" pitchFamily="34" charset="0"/>
              </a:rPr>
              <a:t>	Binanın arkasından geçen Terme Irmağı yatak duvarının eğilmesi binanın zeminin kaymasına neden olmaktadır.Bina duvarlarında çatlaklar belirmiştir.</a:t>
            </a:r>
          </a:p>
          <a:p>
            <a:pPr algn="just"/>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pPr algn="just"/>
            <a:r>
              <a:rPr lang="tr-TR" sz="4800" b="1" dirty="0" smtClean="0">
                <a:solidFill>
                  <a:schemeClr val="tx1">
                    <a:lumMod val="85000"/>
                    <a:lumOff val="15000"/>
                  </a:schemeClr>
                </a:solidFill>
                <a:latin typeface="Arial" panose="020B0604020202020204" pitchFamily="34" charset="0"/>
                <a:cs typeface="Arial" panose="020B0604020202020204" pitchFamily="34" charset="0"/>
              </a:rPr>
              <a:t>	Merkez binamız halk eğitim faaliyetlerinin düzenli ve gelişen çağın gereklerini karşılamakta yetersiz kalmaktadır. Atölye alanları yetersiz ve çok küçüktür.</a:t>
            </a: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646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2123658"/>
          </a:xfrm>
          <a:prstGeom prst="rect">
            <a:avLst/>
          </a:prstGeom>
          <a:noFill/>
        </p:spPr>
        <p:txBody>
          <a:bodyPr wrap="square" rtlCol="0">
            <a:spAutoFit/>
          </a:bodyPr>
          <a:lstStyle/>
          <a:p>
            <a:pPr algn="ctr"/>
            <a:r>
              <a:rPr lang="tr-TR" sz="4400">
                <a:solidFill>
                  <a:schemeClr val="bg1"/>
                </a:solidFill>
                <a:latin typeface="Arial" panose="020B0604020202020204" pitchFamily="34" charset="0"/>
                <a:cs typeface="Arial" panose="020B0604020202020204" pitchFamily="34" charset="0"/>
              </a:rPr>
              <a:t>Öğretmen veya Yönetici Eksikliği-Fazlalığı</a:t>
            </a:r>
          </a:p>
        </p:txBody>
      </p:sp>
      <p:sp>
        <p:nvSpPr>
          <p:cNvPr id="7" name="TextBox 14"/>
          <p:cNvSpPr txBox="1"/>
          <p:nvPr/>
        </p:nvSpPr>
        <p:spPr>
          <a:xfrm>
            <a:off x="6461290" y="706835"/>
            <a:ext cx="15578903" cy="22252245"/>
          </a:xfrm>
          <a:prstGeom prst="rect">
            <a:avLst/>
          </a:prstGeom>
          <a:noFill/>
        </p:spPr>
        <p:txBody>
          <a:bodyPr wrap="square" rtlCol="0">
            <a:spAutoFit/>
          </a:bodyPr>
          <a:lstStyle/>
          <a:p>
            <a:r>
              <a:rPr lang="tr-TR" sz="4800" b="1" dirty="0">
                <a:solidFill>
                  <a:schemeClr val="tx1">
                    <a:lumMod val="85000"/>
                    <a:lumOff val="15000"/>
                  </a:schemeClr>
                </a:solidFill>
                <a:latin typeface="Arial" panose="020B0604020202020204" pitchFamily="34" charset="0"/>
                <a:cs typeface="Arial" panose="020B0604020202020204" pitchFamily="34" charset="0"/>
              </a:rPr>
              <a:t>Öğretmen veya Yönetici </a:t>
            </a:r>
            <a:r>
              <a:rPr lang="tr-TR" sz="4800" b="1" dirty="0" smtClean="0">
                <a:solidFill>
                  <a:schemeClr val="tx1">
                    <a:lumMod val="85000"/>
                    <a:lumOff val="15000"/>
                  </a:schemeClr>
                </a:solidFill>
                <a:latin typeface="Arial" panose="020B0604020202020204" pitchFamily="34" charset="0"/>
                <a:cs typeface="Arial" panose="020B0604020202020204" pitchFamily="34" charset="0"/>
              </a:rPr>
              <a:t>Eksikliği-Fazlalığı</a:t>
            </a:r>
          </a:p>
          <a:p>
            <a:pPr algn="just"/>
            <a:r>
              <a:rPr lang="tr-TR" sz="4800" b="1" dirty="0" smtClean="0">
                <a:solidFill>
                  <a:schemeClr val="tx1">
                    <a:lumMod val="85000"/>
                    <a:lumOff val="15000"/>
                  </a:schemeClr>
                </a:solidFill>
                <a:latin typeface="Arial" panose="020B0604020202020204" pitchFamily="34" charset="0"/>
                <a:cs typeface="Arial" panose="020B0604020202020204" pitchFamily="34" charset="0"/>
              </a:rPr>
              <a:t>	</a:t>
            </a:r>
          </a:p>
          <a:p>
            <a:pPr algn="just"/>
            <a:r>
              <a:rPr lang="tr-TR" sz="4800" b="1" dirty="0" smtClean="0">
                <a:solidFill>
                  <a:schemeClr val="tx1">
                    <a:lumMod val="85000"/>
                    <a:lumOff val="15000"/>
                  </a:schemeClr>
                </a:solidFill>
                <a:latin typeface="Arial" panose="020B0604020202020204" pitchFamily="34" charset="0"/>
                <a:cs typeface="Arial" panose="020B0604020202020204" pitchFamily="34" charset="0"/>
              </a:rPr>
              <a:t>	Her geçen  gün artan iş yüküne karşı idareci norm belirlenmesinde ilçe nüfusu kriteri getirilmesi sonucu 4 müdür yrd. normu olan merkezimizde 2019 yılı itibari ile 2 norma düşmüştür.</a:t>
            </a:r>
          </a:p>
          <a:p>
            <a:pPr algn="just"/>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pPr algn="just"/>
            <a:r>
              <a:rPr lang="tr-TR" sz="4800" b="1" dirty="0" smtClean="0">
                <a:solidFill>
                  <a:schemeClr val="tx1">
                    <a:lumMod val="85000"/>
                    <a:lumOff val="15000"/>
                  </a:schemeClr>
                </a:solidFill>
                <a:latin typeface="Arial" panose="020B0604020202020204" pitchFamily="34" charset="0"/>
                <a:cs typeface="Arial" panose="020B0604020202020204" pitchFamily="34" charset="0"/>
              </a:rPr>
              <a:t>	Öğretmen normları bakanlıkça belirlenmesi özellikle destekleme ve yetiştirme kurslarında nitelikli ve devamlı öğretmen istihdamında zorluklarla karşılaşmamıza neden olmaktadır.</a:t>
            </a:r>
          </a:p>
          <a:p>
            <a:pPr algn="just"/>
            <a:r>
              <a:rPr lang="tr-TR" sz="4800" b="1" dirty="0" smtClean="0">
                <a:solidFill>
                  <a:schemeClr val="tx1">
                    <a:lumMod val="85000"/>
                    <a:lumOff val="15000"/>
                  </a:schemeClr>
                </a:solidFill>
                <a:latin typeface="Arial" panose="020B0604020202020204" pitchFamily="34" charset="0"/>
                <a:cs typeface="Arial" panose="020B0604020202020204" pitchFamily="34" charset="0"/>
              </a:rPr>
              <a:t>	</a:t>
            </a:r>
          </a:p>
          <a:p>
            <a:pPr algn="just"/>
            <a:r>
              <a:rPr lang="tr-TR" sz="4800" b="1" dirty="0" smtClean="0">
                <a:solidFill>
                  <a:schemeClr val="tx1">
                    <a:lumMod val="85000"/>
                    <a:lumOff val="15000"/>
                  </a:schemeClr>
                </a:solidFill>
                <a:latin typeface="Arial" panose="020B0604020202020204" pitchFamily="34" charset="0"/>
                <a:cs typeface="Arial" panose="020B0604020202020204" pitchFamily="34" charset="0"/>
              </a:rPr>
              <a:t>	Hayat boyu öğrenme Kurumları Yönetmeliğinin usta öğretici görevlendirme ile ilgili esasları nitelikli ücretli öğretmen görevlendirmelerinde sorunlar oluşturmaktadır.</a:t>
            </a: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tr-TR" sz="4800" b="1"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858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2123658"/>
          </a:xfrm>
          <a:prstGeom prst="rect">
            <a:avLst/>
          </a:prstGeom>
          <a:noFill/>
        </p:spPr>
        <p:txBody>
          <a:bodyPr wrap="square" rtlCol="0">
            <a:spAutoFit/>
          </a:bodyPr>
          <a:lstStyle/>
          <a:p>
            <a:pPr algn="ctr"/>
            <a:r>
              <a:rPr lang="tr-TR" sz="4400">
                <a:solidFill>
                  <a:schemeClr val="bg1"/>
                </a:solidFill>
                <a:latin typeface="Arial" panose="020B0604020202020204" pitchFamily="34" charset="0"/>
                <a:cs typeface="Arial" panose="020B0604020202020204" pitchFamily="34" charset="0"/>
              </a:rPr>
              <a:t>Diğer Personelin Sayısı İle İlgili Sorunlar</a:t>
            </a:r>
          </a:p>
        </p:txBody>
      </p:sp>
      <p:sp>
        <p:nvSpPr>
          <p:cNvPr id="7" name="TextBox 14"/>
          <p:cNvSpPr txBox="1"/>
          <p:nvPr/>
        </p:nvSpPr>
        <p:spPr>
          <a:xfrm>
            <a:off x="6461290" y="706835"/>
            <a:ext cx="15200531" cy="6740307"/>
          </a:xfrm>
          <a:prstGeom prst="rect">
            <a:avLst/>
          </a:prstGeom>
          <a:noFill/>
        </p:spPr>
        <p:txBody>
          <a:bodyPr wrap="square" rtlCol="0">
            <a:spAutoFit/>
          </a:bodyPr>
          <a:lstStyle/>
          <a:p>
            <a:r>
              <a:rPr lang="tr-TR" sz="4800" b="1" dirty="0" smtClean="0">
                <a:solidFill>
                  <a:schemeClr val="tx1">
                    <a:lumMod val="85000"/>
                    <a:lumOff val="15000"/>
                  </a:schemeClr>
                </a:solidFill>
                <a:latin typeface="Arial" panose="020B0604020202020204" pitchFamily="34" charset="0"/>
                <a:cs typeface="Arial" panose="020B0604020202020204" pitchFamily="34" charset="0"/>
              </a:rPr>
              <a:t>	Diğer </a:t>
            </a:r>
            <a:r>
              <a:rPr lang="tr-TR" sz="4800" b="1" dirty="0">
                <a:solidFill>
                  <a:schemeClr val="tx1">
                    <a:lumMod val="85000"/>
                    <a:lumOff val="15000"/>
                  </a:schemeClr>
                </a:solidFill>
                <a:latin typeface="Arial" panose="020B0604020202020204" pitchFamily="34" charset="0"/>
                <a:cs typeface="Arial" panose="020B0604020202020204" pitchFamily="34" charset="0"/>
              </a:rPr>
              <a:t>Personelin Sayısı İle İlgili </a:t>
            </a:r>
            <a:r>
              <a:rPr lang="tr-TR" sz="4800" b="1" dirty="0" smtClean="0">
                <a:solidFill>
                  <a:schemeClr val="tx1">
                    <a:lumMod val="85000"/>
                    <a:lumOff val="15000"/>
                  </a:schemeClr>
                </a:solidFill>
                <a:latin typeface="Arial" panose="020B0604020202020204" pitchFamily="34" charset="0"/>
                <a:cs typeface="Arial" panose="020B0604020202020204" pitchFamily="34" charset="0"/>
              </a:rPr>
              <a:t>Sorunlar</a:t>
            </a:r>
          </a:p>
          <a:p>
            <a:endParaRPr lang="tr-TR" sz="4800" b="1" dirty="0" smtClean="0">
              <a:solidFill>
                <a:schemeClr val="tx1">
                  <a:lumMod val="85000"/>
                  <a:lumOff val="15000"/>
                </a:schemeClr>
              </a:solidFill>
              <a:latin typeface="Arial" panose="020B0604020202020204" pitchFamily="34" charset="0"/>
              <a:cs typeface="Arial" panose="020B0604020202020204" pitchFamily="34" charset="0"/>
            </a:endParaRPr>
          </a:p>
          <a:p>
            <a:pPr algn="just"/>
            <a:r>
              <a:rPr lang="tr-TR" sz="4800" b="1" dirty="0" smtClean="0">
                <a:solidFill>
                  <a:schemeClr val="tx1">
                    <a:lumMod val="85000"/>
                    <a:lumOff val="15000"/>
                  </a:schemeClr>
                </a:solidFill>
                <a:latin typeface="Arial" panose="020B0604020202020204" pitchFamily="34" charset="0"/>
                <a:cs typeface="Arial" panose="020B0604020202020204" pitchFamily="34" charset="0"/>
              </a:rPr>
              <a:t> 	2 farklı binamız olduğundan yardımcı personel yetersizliği yaşıyoruz. İdari binamızdaki yardımcı personel sayısı yeterliyken Destekleme ve Yetiştirme Kurslarımızın devam ettiği binamızda alanın genişliği, kursiyer yoğunluğu vb. nedenlerden dolayı personelimiz yetersiz kalmaktadır.</a:t>
            </a:r>
            <a:endParaRPr lang="tr-TR" sz="4800" b="1"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858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1446550"/>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Kurumun </a:t>
            </a:r>
            <a:r>
              <a:rPr lang="tr-TR" sz="4400">
                <a:solidFill>
                  <a:schemeClr val="bg1"/>
                </a:solidFill>
                <a:latin typeface="Arial" panose="020B0604020202020204" pitchFamily="34" charset="0"/>
                <a:cs typeface="Arial" panose="020B0604020202020204" pitchFamily="34" charset="0"/>
              </a:rPr>
              <a:t>Diğer Sorunları</a:t>
            </a:r>
          </a:p>
        </p:txBody>
      </p:sp>
      <p:sp>
        <p:nvSpPr>
          <p:cNvPr id="7" name="TextBox 14"/>
          <p:cNvSpPr txBox="1"/>
          <p:nvPr/>
        </p:nvSpPr>
        <p:spPr>
          <a:xfrm>
            <a:off x="6240572" y="1368986"/>
            <a:ext cx="15200531" cy="9694962"/>
          </a:xfrm>
          <a:prstGeom prst="rect">
            <a:avLst/>
          </a:prstGeom>
          <a:noFill/>
        </p:spPr>
        <p:txBody>
          <a:bodyPr wrap="square" rtlCol="0">
            <a:spAutoFit/>
          </a:bodyPr>
          <a:lstStyle/>
          <a:p>
            <a:pPr algn="just"/>
            <a:r>
              <a:rPr lang="tr-TR" sz="4800" b="1" dirty="0" smtClean="0">
                <a:solidFill>
                  <a:schemeClr val="tx1">
                    <a:lumMod val="85000"/>
                    <a:lumOff val="15000"/>
                  </a:schemeClr>
                </a:solidFill>
                <a:latin typeface="Arial" panose="020B0604020202020204" pitchFamily="34" charset="0"/>
                <a:cs typeface="Arial" panose="020B0604020202020204" pitchFamily="34" charset="0"/>
              </a:rPr>
              <a:t>	Kurumun </a:t>
            </a:r>
            <a:r>
              <a:rPr lang="tr-TR" sz="4800" b="1" dirty="0">
                <a:solidFill>
                  <a:schemeClr val="tx1">
                    <a:lumMod val="85000"/>
                    <a:lumOff val="15000"/>
                  </a:schemeClr>
                </a:solidFill>
                <a:latin typeface="Arial" panose="020B0604020202020204" pitchFamily="34" charset="0"/>
                <a:cs typeface="Arial" panose="020B0604020202020204" pitchFamily="34" charset="0"/>
              </a:rPr>
              <a:t>Diğer </a:t>
            </a:r>
            <a:r>
              <a:rPr lang="tr-TR" sz="4800" b="1" dirty="0" smtClean="0">
                <a:solidFill>
                  <a:schemeClr val="tx1">
                    <a:lumMod val="85000"/>
                    <a:lumOff val="15000"/>
                  </a:schemeClr>
                </a:solidFill>
                <a:latin typeface="Arial" panose="020B0604020202020204" pitchFamily="34" charset="0"/>
                <a:cs typeface="Arial" panose="020B0604020202020204" pitchFamily="34" charset="0"/>
              </a:rPr>
              <a:t>Sorunları</a:t>
            </a:r>
          </a:p>
          <a:p>
            <a:pPr algn="just"/>
            <a:r>
              <a:rPr lang="tr-TR" sz="4800" dirty="0" smtClean="0"/>
              <a:t>	*</a:t>
            </a:r>
            <a:r>
              <a:rPr lang="tr-TR" sz="4800" dirty="0" err="1" smtClean="0"/>
              <a:t>Temrinlik</a:t>
            </a:r>
            <a:r>
              <a:rPr lang="tr-TR" sz="4800" dirty="0" smtClean="0"/>
              <a:t> malzeme gideri sıkıntısından dolayı açılamamaktadır.</a:t>
            </a:r>
          </a:p>
          <a:p>
            <a:pPr algn="just"/>
            <a:r>
              <a:rPr lang="tr-TR" sz="4800" dirty="0" smtClean="0"/>
              <a:t>	*Sanayi, inşaat ve otomotiv gibi alanlarda atölyemiz ve uygun ekipmanımız olmadığından kurs açılamamaktadır.</a:t>
            </a:r>
          </a:p>
          <a:p>
            <a:pPr algn="just"/>
            <a:endParaRPr lang="tr-TR" sz="4800" dirty="0" smtClean="0"/>
          </a:p>
          <a:p>
            <a:pPr algn="just"/>
            <a:r>
              <a:rPr lang="tr-TR" sz="4800" dirty="0" smtClean="0"/>
              <a:t>	*Giyim kurslarında pek fazla yaşanmasa da el sanatları ve ev mefruşatı alanlarındaki kursların malzemeleri oldukça pahalı olduğundan bu alanlardaki kurslarımıza talep de azalmaktadır.</a:t>
            </a:r>
          </a:p>
          <a:p>
            <a:endParaRPr lang="tr-TR" sz="4800" dirty="0" smtClean="0"/>
          </a:p>
          <a:p>
            <a:endParaRPr lang="tr-TR" sz="4800" dirty="0" smtClean="0"/>
          </a:p>
          <a:p>
            <a:endParaRPr lang="tr-TR" sz="4800" b="1"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149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769441"/>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Kurumun Tarihçesi</a:t>
            </a:r>
            <a:endParaRPr lang="en-US" sz="4400" dirty="0">
              <a:solidFill>
                <a:schemeClr val="bg1"/>
              </a:solidFill>
              <a:latin typeface="Arial" panose="020B0604020202020204" pitchFamily="34" charset="0"/>
              <a:cs typeface="Arial" panose="020B0604020202020204" pitchFamily="34" charset="0"/>
            </a:endParaRPr>
          </a:p>
        </p:txBody>
      </p:sp>
      <p:sp>
        <p:nvSpPr>
          <p:cNvPr id="2" name="Metin kutusu 1"/>
          <p:cNvSpPr txBox="1"/>
          <p:nvPr/>
        </p:nvSpPr>
        <p:spPr>
          <a:xfrm>
            <a:off x="6306207" y="451758"/>
            <a:ext cx="5752152" cy="830997"/>
          </a:xfrm>
          <a:prstGeom prst="rect">
            <a:avLst/>
          </a:prstGeom>
          <a:noFill/>
        </p:spPr>
        <p:txBody>
          <a:bodyPr wrap="none" rtlCol="0">
            <a:spAutoFit/>
          </a:bodyPr>
          <a:lstStyle/>
          <a:p>
            <a:r>
              <a:rPr lang="tr-TR" sz="4800" b="1" smtClean="0"/>
              <a:t>KURUMUN TARİHÇESİ</a:t>
            </a:r>
            <a:endParaRPr lang="tr-TR" sz="4800" b="1"/>
          </a:p>
        </p:txBody>
      </p:sp>
      <p:sp>
        <p:nvSpPr>
          <p:cNvPr id="7" name="Metin kutusu 6"/>
          <p:cNvSpPr txBox="1"/>
          <p:nvPr/>
        </p:nvSpPr>
        <p:spPr>
          <a:xfrm>
            <a:off x="6306207" y="1676213"/>
            <a:ext cx="17499724" cy="11910953"/>
          </a:xfrm>
          <a:prstGeom prst="rect">
            <a:avLst/>
          </a:prstGeom>
          <a:noFill/>
        </p:spPr>
        <p:txBody>
          <a:bodyPr wrap="square" rtlCol="0">
            <a:spAutoFit/>
          </a:bodyPr>
          <a:lstStyle/>
          <a:p>
            <a:pPr algn="just"/>
            <a:r>
              <a:rPr lang="tr-TR" sz="4800" b="1" dirty="0" smtClean="0"/>
              <a:t>	Kurumumuz 1964 yılında Gezici Halk Eğitimi Merkezi olarak Osman ŞENTÜRK’ ün faaliyetleri ile kuruldu. 1980 yılında o zaman ki adı Özel İdare Binası olan bugünde akademik derslik olarak kurumumuz faaliyetlerinin devam ettiği ve İlçe kütüphanesinin bulunduğu binada faaliyetlerine  devam etti. Daha sonra bu Terme İmam-Hatip Ortaokulun geçici  faaliyetlerini  sürdürdüğü bina yapıldı. 1.sene bu binada faaliyetlerine devam eden merkezimiz İlçede MYO açılma çalışmalarında kurum olarak özveri göstererek binayı Terme MYO ya geçici olarak vermiştir. Tamgün-Tam yıl eğitim yapan Terme Halk Eğitim Merkezi o günden bu yana İlçe Milli Eğitim Müdürlüğüne ait 2 katlı binada  sabah 07:00—gece 24:00 saatleri arasında ihtiyaç duyulduğunda hizmet vermektedir. Merkez hizmet binası dışında eski adı ile İmam-Hatip Ortaokulu olan binamızda ve ilçe merkezinde ve mahallelerde uygun görülen mekanlarda vatandaşlarımızın talebi doğrultusunda eğitim verilmektedir.</a:t>
            </a:r>
            <a:endParaRPr lang="tr-TR" sz="4800" dirty="0" smtClean="0"/>
          </a:p>
          <a:p>
            <a:endParaRPr lang="tr-TR" sz="4800" dirty="0"/>
          </a:p>
        </p:txBody>
      </p:sp>
    </p:spTree>
    <p:extLst>
      <p:ext uri="{BB962C8B-B14F-4D97-AF65-F5344CB8AC3E}">
        <p14:creationId xmlns:p14="http://schemas.microsoft.com/office/powerpoint/2010/main" val="3965367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769441"/>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Kurumun Tarihçesi</a:t>
            </a:r>
            <a:endParaRPr lang="en-US" sz="4400" dirty="0">
              <a:solidFill>
                <a:schemeClr val="bg1"/>
              </a:solidFill>
              <a:latin typeface="Arial" panose="020B0604020202020204" pitchFamily="34" charset="0"/>
              <a:cs typeface="Arial" panose="020B0604020202020204" pitchFamily="34" charset="0"/>
            </a:endParaRPr>
          </a:p>
        </p:txBody>
      </p:sp>
      <p:sp>
        <p:nvSpPr>
          <p:cNvPr id="7" name="Metin kutusu 6"/>
          <p:cNvSpPr txBox="1"/>
          <p:nvPr/>
        </p:nvSpPr>
        <p:spPr>
          <a:xfrm>
            <a:off x="6306207" y="1765738"/>
            <a:ext cx="17499724" cy="11910953"/>
          </a:xfrm>
          <a:prstGeom prst="rect">
            <a:avLst/>
          </a:prstGeom>
          <a:noFill/>
        </p:spPr>
        <p:txBody>
          <a:bodyPr wrap="square" rtlCol="0">
            <a:spAutoFit/>
          </a:bodyPr>
          <a:lstStyle/>
          <a:p>
            <a:pPr algn="just"/>
            <a:r>
              <a:rPr lang="tr-TR" sz="4800" b="1" dirty="0" smtClean="0"/>
              <a:t>	Okuma-Yazma, Genel Kültür, Sosyal ve Mesleki Alanda Kurslar açılmakta vatandaşlarımızın kısa zamanda meslek sahibi olmaları sağlanmaktadır. En yoğun kurs talepleri Arapça, Bilgisayar İşletmenliği kursları, YGS kursları, Giyim kursları, Makine </a:t>
            </a:r>
            <a:r>
              <a:rPr lang="tr-TR" sz="4800" b="1" dirty="0" err="1" smtClean="0"/>
              <a:t>Nakışı</a:t>
            </a:r>
            <a:r>
              <a:rPr lang="tr-TR" sz="4800" b="1" dirty="0" smtClean="0"/>
              <a:t> kursları, El Sanatları kursları, Mefruşat kursları alanında gelmektedir.</a:t>
            </a:r>
            <a:endParaRPr lang="tr-TR" sz="4800" dirty="0" smtClean="0"/>
          </a:p>
          <a:p>
            <a:pPr algn="just"/>
            <a:r>
              <a:rPr lang="tr-TR" sz="4800" b="1" dirty="0" smtClean="0"/>
              <a:t>	Halk Eğitimi Merkezi Müdürlüğü işbirliği halinde de kurslar açılmaktadır. Vatandaşların her türden kurs talepleri 12 kursiyerin müracaatı ile (Engelli vatandaşlara yönelik olan tüm kurslar ve okuma-yazma kurslarımız 1 kişi ile de açılmaktadır) ilçe genelindeki eğitimcilerin, kamu personelinin, uzman kişilerin ve usta öğreticilerin desteği ile açılmaktadır.</a:t>
            </a:r>
          </a:p>
          <a:p>
            <a:pPr algn="just"/>
            <a:r>
              <a:rPr lang="tr-TR" sz="4800" b="1" dirty="0" smtClean="0"/>
              <a:t>	Engelli vatandaşlarımıza yönelik Masa Tenisi, KPSS, Badminton, El Sanatları ile hem engellilere hem hem de yakınlarına yönelik Okuma-Yazma kursları açılmaktadır.</a:t>
            </a:r>
            <a:endParaRPr lang="tr-TR" sz="4800" dirty="0" smtClean="0"/>
          </a:p>
          <a:p>
            <a:endParaRPr lang="tr-TR" sz="4800" dirty="0" smtClean="0"/>
          </a:p>
          <a:p>
            <a:endParaRPr lang="tr-TR" sz="4800" dirty="0"/>
          </a:p>
        </p:txBody>
      </p:sp>
    </p:spTree>
    <p:extLst>
      <p:ext uri="{BB962C8B-B14F-4D97-AF65-F5344CB8AC3E}">
        <p14:creationId xmlns:p14="http://schemas.microsoft.com/office/powerpoint/2010/main" val="3965367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769441"/>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Kurumun Tarihçesi</a:t>
            </a:r>
            <a:endParaRPr lang="en-US" sz="4400" dirty="0">
              <a:solidFill>
                <a:schemeClr val="bg1"/>
              </a:solidFill>
              <a:latin typeface="Arial" panose="020B0604020202020204" pitchFamily="34" charset="0"/>
              <a:cs typeface="Arial" panose="020B0604020202020204" pitchFamily="34" charset="0"/>
            </a:endParaRPr>
          </a:p>
        </p:txBody>
      </p:sp>
      <p:sp>
        <p:nvSpPr>
          <p:cNvPr id="7" name="Metin kutusu 6"/>
          <p:cNvSpPr txBox="1"/>
          <p:nvPr/>
        </p:nvSpPr>
        <p:spPr>
          <a:xfrm>
            <a:off x="6306207" y="1198179"/>
            <a:ext cx="17499724" cy="11910953"/>
          </a:xfrm>
          <a:prstGeom prst="rect">
            <a:avLst/>
          </a:prstGeom>
          <a:noFill/>
        </p:spPr>
        <p:txBody>
          <a:bodyPr wrap="square" rtlCol="0">
            <a:spAutoFit/>
          </a:bodyPr>
          <a:lstStyle/>
          <a:p>
            <a:pPr algn="just"/>
            <a:r>
              <a:rPr lang="tr-TR" sz="4800" b="1" dirty="0" smtClean="0"/>
              <a:t>Kurumumuz gelişen şartlara göre kendisini sürekli yenilemekte, teknolojik gelişmelere ayak uydurmaktadır. AB projeleri hazırlamakta, bu kapsamda çalışan kurumlarla işbirliği yaparak onlara destek vermektedir. Bu çalışmalar çerçevesinde kültürümüzün dost ülkelerdeki insanlara tanıtılmasını sağlayarak Türk kültürünün zenginliğini açığa çıkarmaktadır.</a:t>
            </a:r>
            <a:endParaRPr lang="tr-TR" sz="4800" dirty="0" smtClean="0"/>
          </a:p>
          <a:p>
            <a:pPr algn="just"/>
            <a:r>
              <a:rPr lang="tr-TR" sz="4800" b="1" dirty="0" smtClean="0"/>
              <a:t>Her yıl kurslarımızın bitimi ile birlikte yıl sonu sergileri düzenlenmektedir. Bu sergilerde kursiyerlerimizin el emeği göz nuru eserleri vatandaşlarımızın beğenisine sunulmaktadır. Bu sergilerde düzenlenen törenlerle yıl içinde yapılan çalışmalar vatandaşlarımıza tanıtılmaktadır. Ayrıca aile içi iletişimin sağlıklı yürütülmesi, yetişkin- çocuk ilişkileri, gençlerimizin sağlıklı meslek edinmesi, sınavlara sağlıklı hazırlanmaları konularında seminerler verilmekte konferanslar düzenlenmekte sportif kurslar açılarak, sportif müsabakalar düzenlenmiştir.</a:t>
            </a:r>
            <a:endParaRPr lang="tr-TR" sz="4800" dirty="0" smtClean="0"/>
          </a:p>
          <a:p>
            <a:r>
              <a:rPr lang="tr-TR" sz="4800" b="1" dirty="0" smtClean="0"/>
              <a:t> </a:t>
            </a:r>
            <a:endParaRPr lang="tr-TR" sz="4800" dirty="0" smtClean="0"/>
          </a:p>
        </p:txBody>
      </p:sp>
    </p:spTree>
    <p:extLst>
      <p:ext uri="{BB962C8B-B14F-4D97-AF65-F5344CB8AC3E}">
        <p14:creationId xmlns:p14="http://schemas.microsoft.com/office/powerpoint/2010/main" val="3965367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1446550"/>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Kurumumuzun Fiziki Durumu</a:t>
            </a:r>
            <a:endParaRPr lang="en-US" sz="4400" dirty="0">
              <a:solidFill>
                <a:schemeClr val="bg1"/>
              </a:solidFill>
              <a:latin typeface="Arial" panose="020B0604020202020204" pitchFamily="34" charset="0"/>
              <a:cs typeface="Arial" panose="020B0604020202020204"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234644883"/>
              </p:ext>
            </p:extLst>
          </p:nvPr>
        </p:nvGraphicFramePr>
        <p:xfrm>
          <a:off x="5719864" y="0"/>
          <a:ext cx="18664136" cy="13716003"/>
        </p:xfrm>
        <a:graphic>
          <a:graphicData uri="http://schemas.openxmlformats.org/drawingml/2006/table">
            <a:tbl>
              <a:tblPr firstRow="1" firstCol="1" bandRow="1">
                <a:tableStyleId>{5C22544A-7EE6-4342-B048-85BDC9FD1C3A}</a:tableStyleId>
              </a:tblPr>
              <a:tblGrid>
                <a:gridCol w="3971573">
                  <a:extLst>
                    <a:ext uri="{9D8B030D-6E8A-4147-A177-3AD203B41FA5}">
                      <a16:colId xmlns:a16="http://schemas.microsoft.com/office/drawing/2014/main" val="20000"/>
                    </a:ext>
                  </a:extLst>
                </a:gridCol>
                <a:gridCol w="5300636">
                  <a:extLst>
                    <a:ext uri="{9D8B030D-6E8A-4147-A177-3AD203B41FA5}">
                      <a16:colId xmlns:a16="http://schemas.microsoft.com/office/drawing/2014/main" val="20001"/>
                    </a:ext>
                  </a:extLst>
                </a:gridCol>
                <a:gridCol w="3770303">
                  <a:extLst>
                    <a:ext uri="{9D8B030D-6E8A-4147-A177-3AD203B41FA5}">
                      <a16:colId xmlns:a16="http://schemas.microsoft.com/office/drawing/2014/main" val="20002"/>
                    </a:ext>
                  </a:extLst>
                </a:gridCol>
                <a:gridCol w="4060061">
                  <a:extLst>
                    <a:ext uri="{9D8B030D-6E8A-4147-A177-3AD203B41FA5}">
                      <a16:colId xmlns:a16="http://schemas.microsoft.com/office/drawing/2014/main" val="20003"/>
                    </a:ext>
                  </a:extLst>
                </a:gridCol>
                <a:gridCol w="1561563">
                  <a:extLst>
                    <a:ext uri="{9D8B030D-6E8A-4147-A177-3AD203B41FA5}">
                      <a16:colId xmlns:a16="http://schemas.microsoft.com/office/drawing/2014/main" val="20004"/>
                    </a:ext>
                  </a:extLst>
                </a:gridCol>
              </a:tblGrid>
              <a:tr h="1942769">
                <a:tc gridSpan="5">
                  <a:txBody>
                    <a:bodyPr/>
                    <a:lstStyle/>
                    <a:p>
                      <a:pPr algn="ctr">
                        <a:lnSpc>
                          <a:spcPct val="115000"/>
                        </a:lnSpc>
                        <a:spcAft>
                          <a:spcPts val="1000"/>
                        </a:spcAft>
                      </a:pPr>
                      <a:r>
                        <a:rPr lang="tr-TR" sz="4000" dirty="0">
                          <a:effectLst/>
                        </a:rPr>
                        <a:t>ARSA VE BİNA BİLGİLERİ</a:t>
                      </a:r>
                      <a:endParaRPr lang="tr-TR" sz="4000" dirty="0">
                        <a:effectLst/>
                        <a:latin typeface="Calibri"/>
                        <a:ea typeface="Times New Roman"/>
                        <a:cs typeface="Times New Roman"/>
                      </a:endParaRPr>
                    </a:p>
                  </a:txBody>
                  <a:tcPr marL="68580" marR="68580"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522319">
                <a:tc>
                  <a:txBody>
                    <a:bodyPr/>
                    <a:lstStyle/>
                    <a:p>
                      <a:pPr>
                        <a:lnSpc>
                          <a:spcPct val="115000"/>
                        </a:lnSpc>
                        <a:spcAft>
                          <a:spcPts val="1000"/>
                        </a:spcAft>
                      </a:pPr>
                      <a:r>
                        <a:rPr lang="tr-TR" sz="4000">
                          <a:effectLst/>
                        </a:rPr>
                        <a:t>PAFTA NO          </a:t>
                      </a:r>
                      <a:endParaRPr lang="tr-TR" sz="4000">
                        <a:effectLst/>
                        <a:latin typeface="Calibri"/>
                        <a:ea typeface="Times New Roman"/>
                        <a:cs typeface="Times New Roman"/>
                      </a:endParaRPr>
                    </a:p>
                  </a:txBody>
                  <a:tcPr marL="68580" marR="68580" marT="0" marB="0" anchor="ctr"/>
                </a:tc>
                <a:tc>
                  <a:txBody>
                    <a:bodyPr/>
                    <a:lstStyle/>
                    <a:p>
                      <a:pPr>
                        <a:lnSpc>
                          <a:spcPct val="115000"/>
                        </a:lnSpc>
                        <a:spcAft>
                          <a:spcPts val="1000"/>
                        </a:spcAft>
                      </a:pPr>
                      <a:endParaRPr lang="tr-TR" sz="4000" b="1" dirty="0">
                        <a:effectLst/>
                        <a:latin typeface="Calibri"/>
                        <a:ea typeface="Times New Roman"/>
                        <a:cs typeface="Times New Roman"/>
                      </a:endParaRPr>
                    </a:p>
                  </a:txBody>
                  <a:tcPr marL="68580" marR="68580" marT="0" marB="0" anchor="ctr"/>
                </a:tc>
                <a:tc gridSpan="2">
                  <a:txBody>
                    <a:bodyPr/>
                    <a:lstStyle/>
                    <a:p>
                      <a:pPr>
                        <a:lnSpc>
                          <a:spcPct val="115000"/>
                        </a:lnSpc>
                        <a:spcAft>
                          <a:spcPts val="1000"/>
                        </a:spcAft>
                      </a:pPr>
                      <a:r>
                        <a:rPr lang="tr-TR" sz="4000" b="1">
                          <a:solidFill>
                            <a:schemeClr val="bg1"/>
                          </a:solidFill>
                          <a:effectLst/>
                        </a:rPr>
                        <a:t>BİNA ALANI(m</a:t>
                      </a:r>
                      <a:r>
                        <a:rPr lang="tr-TR" sz="4000" b="1" baseline="30000">
                          <a:solidFill>
                            <a:schemeClr val="bg1"/>
                          </a:solidFill>
                          <a:effectLst/>
                        </a:rPr>
                        <a:t>2</a:t>
                      </a:r>
                      <a:r>
                        <a:rPr lang="tr-TR" sz="4000" b="1">
                          <a:solidFill>
                            <a:schemeClr val="bg1"/>
                          </a:solidFill>
                          <a:effectLst/>
                        </a:rPr>
                        <a:t>)         </a:t>
                      </a:r>
                      <a:endParaRPr lang="tr-TR" sz="4000" b="1">
                        <a:solidFill>
                          <a:schemeClr val="bg1"/>
                        </a:solidFill>
                        <a:effectLst/>
                        <a:latin typeface="Calibri"/>
                        <a:ea typeface="Times New Roman"/>
                        <a:cs typeface="Times New Roman"/>
                      </a:endParaRPr>
                    </a:p>
                  </a:txBody>
                  <a:tcPr marL="68580" marR="68580" marT="0" marB="0" anchor="ctr">
                    <a:solidFill>
                      <a:schemeClr val="accent1"/>
                    </a:solidFill>
                  </a:tcPr>
                </a:tc>
                <a:tc hMerge="1">
                  <a:txBody>
                    <a:bodyPr/>
                    <a:lstStyle/>
                    <a:p>
                      <a:endParaRPr lang="tr-TR"/>
                    </a:p>
                  </a:txBody>
                  <a:tcPr/>
                </a:tc>
                <a:tc>
                  <a:txBody>
                    <a:bodyPr/>
                    <a:lstStyle/>
                    <a:p>
                      <a:pPr algn="ctr">
                        <a:lnSpc>
                          <a:spcPct val="115000"/>
                        </a:lnSpc>
                        <a:spcAft>
                          <a:spcPts val="1000"/>
                        </a:spcAft>
                      </a:pPr>
                      <a:r>
                        <a:rPr lang="tr-TR" sz="4000" b="1" dirty="0" smtClean="0">
                          <a:effectLst/>
                        </a:rPr>
                        <a:t>3679</a:t>
                      </a:r>
                      <a:endParaRPr lang="tr-TR" sz="40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1"/>
                  </a:ext>
                </a:extLst>
              </a:tr>
              <a:tr h="1467225">
                <a:tc>
                  <a:txBody>
                    <a:bodyPr/>
                    <a:lstStyle/>
                    <a:p>
                      <a:pPr>
                        <a:lnSpc>
                          <a:spcPct val="115000"/>
                        </a:lnSpc>
                        <a:spcAft>
                          <a:spcPts val="1000"/>
                        </a:spcAft>
                      </a:pPr>
                      <a:r>
                        <a:rPr lang="tr-TR" sz="4000">
                          <a:effectLst/>
                        </a:rPr>
                        <a:t>PARSEL NO        </a:t>
                      </a:r>
                      <a:endParaRPr lang="tr-TR" sz="4000">
                        <a:effectLst/>
                        <a:latin typeface="Calibri"/>
                        <a:ea typeface="Times New Roman"/>
                        <a:cs typeface="Times New Roman"/>
                      </a:endParaRPr>
                    </a:p>
                  </a:txBody>
                  <a:tcPr marL="68580" marR="68580" marT="0" marB="0" anchor="ctr"/>
                </a:tc>
                <a:tc>
                  <a:txBody>
                    <a:bodyPr/>
                    <a:lstStyle/>
                    <a:p>
                      <a:pPr>
                        <a:lnSpc>
                          <a:spcPct val="115000"/>
                        </a:lnSpc>
                        <a:spcAft>
                          <a:spcPts val="1000"/>
                        </a:spcAft>
                      </a:pPr>
                      <a:endParaRPr lang="tr-TR" sz="4000" b="1" dirty="0">
                        <a:effectLst/>
                        <a:latin typeface="Calibri"/>
                        <a:ea typeface="Times New Roman"/>
                        <a:cs typeface="Times New Roman"/>
                      </a:endParaRPr>
                    </a:p>
                  </a:txBody>
                  <a:tcPr marL="68580" marR="68580" marT="0" marB="0" anchor="ctr"/>
                </a:tc>
                <a:tc gridSpan="2">
                  <a:txBody>
                    <a:bodyPr/>
                    <a:lstStyle/>
                    <a:p>
                      <a:pPr>
                        <a:lnSpc>
                          <a:spcPct val="115000"/>
                        </a:lnSpc>
                        <a:spcAft>
                          <a:spcPts val="1000"/>
                        </a:spcAft>
                      </a:pPr>
                      <a:r>
                        <a:rPr lang="tr-TR" sz="4000" b="1" dirty="0">
                          <a:solidFill>
                            <a:schemeClr val="bg1"/>
                          </a:solidFill>
                          <a:effectLst/>
                        </a:rPr>
                        <a:t>AÇIK ALANI(m</a:t>
                      </a:r>
                      <a:r>
                        <a:rPr lang="tr-TR" sz="4000" b="1" baseline="30000" dirty="0">
                          <a:solidFill>
                            <a:schemeClr val="bg1"/>
                          </a:solidFill>
                          <a:effectLst/>
                        </a:rPr>
                        <a:t>2</a:t>
                      </a:r>
                      <a:r>
                        <a:rPr lang="tr-TR" sz="4000" b="1" dirty="0">
                          <a:solidFill>
                            <a:schemeClr val="bg1"/>
                          </a:solidFill>
                          <a:effectLst/>
                        </a:rPr>
                        <a:t>)            </a:t>
                      </a:r>
                      <a:endParaRPr lang="tr-TR" sz="4000" b="1" dirty="0">
                        <a:solidFill>
                          <a:schemeClr val="bg1"/>
                        </a:solidFill>
                        <a:effectLst/>
                        <a:latin typeface="Calibri"/>
                        <a:ea typeface="Times New Roman"/>
                        <a:cs typeface="Times New Roman"/>
                      </a:endParaRPr>
                    </a:p>
                  </a:txBody>
                  <a:tcPr marL="68580" marR="68580" marT="0" marB="0" anchor="ctr">
                    <a:solidFill>
                      <a:schemeClr val="accent1"/>
                    </a:solidFill>
                  </a:tcPr>
                </a:tc>
                <a:tc hMerge="1">
                  <a:txBody>
                    <a:bodyPr/>
                    <a:lstStyle/>
                    <a:p>
                      <a:endParaRPr lang="tr-TR"/>
                    </a:p>
                  </a:txBody>
                  <a:tcPr/>
                </a:tc>
                <a:tc>
                  <a:txBody>
                    <a:bodyPr/>
                    <a:lstStyle/>
                    <a:p>
                      <a:pPr algn="ctr">
                        <a:lnSpc>
                          <a:spcPct val="115000"/>
                        </a:lnSpc>
                        <a:spcAft>
                          <a:spcPts val="1000"/>
                        </a:spcAft>
                      </a:pPr>
                      <a:r>
                        <a:rPr lang="tr-TR" sz="4000" b="1" dirty="0" smtClean="0">
                          <a:effectLst/>
                        </a:rPr>
                        <a:t>2379</a:t>
                      </a:r>
                      <a:endParaRPr lang="tr-TR" sz="40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2"/>
                  </a:ext>
                </a:extLst>
              </a:tr>
              <a:tr h="1467225">
                <a:tc gridSpan="2">
                  <a:txBody>
                    <a:bodyPr/>
                    <a:lstStyle/>
                    <a:p>
                      <a:pPr>
                        <a:lnSpc>
                          <a:spcPct val="115000"/>
                        </a:lnSpc>
                        <a:spcAft>
                          <a:spcPts val="1000"/>
                        </a:spcAft>
                      </a:pPr>
                      <a:r>
                        <a:rPr lang="tr-TR" sz="4000" b="1">
                          <a:effectLst/>
                        </a:rPr>
                        <a:t> </a:t>
                      </a:r>
                      <a:endParaRPr lang="tr-TR" sz="4000" b="1">
                        <a:effectLst/>
                        <a:latin typeface="Calibri"/>
                        <a:ea typeface="Times New Roman"/>
                        <a:cs typeface="Times New Roman"/>
                      </a:endParaRPr>
                    </a:p>
                  </a:txBody>
                  <a:tcPr marL="68580" marR="68580" marT="0" marB="0" anchor="ctr"/>
                </a:tc>
                <a:tc hMerge="1">
                  <a:txBody>
                    <a:bodyPr/>
                    <a:lstStyle/>
                    <a:p>
                      <a:endParaRPr lang="tr-TR"/>
                    </a:p>
                  </a:txBody>
                  <a:tcPr/>
                </a:tc>
                <a:tc gridSpan="2">
                  <a:txBody>
                    <a:bodyPr/>
                    <a:lstStyle/>
                    <a:p>
                      <a:pPr>
                        <a:lnSpc>
                          <a:spcPct val="115000"/>
                        </a:lnSpc>
                        <a:spcAft>
                          <a:spcPts val="1000"/>
                        </a:spcAft>
                      </a:pPr>
                      <a:r>
                        <a:rPr lang="tr-TR" sz="4000" b="1" dirty="0">
                          <a:solidFill>
                            <a:schemeClr val="bg1"/>
                          </a:solidFill>
                          <a:effectLst/>
                        </a:rPr>
                        <a:t>TOPLAM ALANI(m</a:t>
                      </a:r>
                      <a:r>
                        <a:rPr lang="tr-TR" sz="4000" b="1" baseline="30000" dirty="0">
                          <a:solidFill>
                            <a:schemeClr val="bg1"/>
                          </a:solidFill>
                          <a:effectLst/>
                        </a:rPr>
                        <a:t>2</a:t>
                      </a:r>
                      <a:r>
                        <a:rPr lang="tr-TR" sz="4000" b="1" dirty="0">
                          <a:solidFill>
                            <a:schemeClr val="bg1"/>
                          </a:solidFill>
                          <a:effectLst/>
                        </a:rPr>
                        <a:t>)      </a:t>
                      </a:r>
                      <a:endParaRPr lang="tr-TR" sz="4000" b="1" dirty="0">
                        <a:solidFill>
                          <a:schemeClr val="bg1"/>
                        </a:solidFill>
                        <a:effectLst/>
                        <a:latin typeface="Calibri"/>
                        <a:ea typeface="Times New Roman"/>
                        <a:cs typeface="Times New Roman"/>
                      </a:endParaRPr>
                    </a:p>
                  </a:txBody>
                  <a:tcPr marL="68580" marR="68580" marT="0" marB="0" anchor="ctr">
                    <a:solidFill>
                      <a:schemeClr val="accent1"/>
                    </a:solidFill>
                  </a:tcPr>
                </a:tc>
                <a:tc hMerge="1">
                  <a:txBody>
                    <a:bodyPr/>
                    <a:lstStyle/>
                    <a:p>
                      <a:endParaRPr lang="tr-TR"/>
                    </a:p>
                  </a:txBody>
                  <a:tcPr/>
                </a:tc>
                <a:tc>
                  <a:txBody>
                    <a:bodyPr/>
                    <a:lstStyle/>
                    <a:p>
                      <a:pPr algn="ctr">
                        <a:lnSpc>
                          <a:spcPct val="115000"/>
                        </a:lnSpc>
                        <a:spcAft>
                          <a:spcPts val="1000"/>
                        </a:spcAft>
                      </a:pPr>
                      <a:r>
                        <a:rPr lang="tr-TR" sz="4000" b="1" dirty="0" smtClean="0">
                          <a:effectLst/>
                        </a:rPr>
                        <a:t>6058</a:t>
                      </a:r>
                      <a:endParaRPr lang="tr-TR" sz="40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3"/>
                  </a:ext>
                </a:extLst>
              </a:tr>
              <a:tr h="1467225">
                <a:tc>
                  <a:txBody>
                    <a:bodyPr/>
                    <a:lstStyle/>
                    <a:p>
                      <a:pPr>
                        <a:lnSpc>
                          <a:spcPct val="115000"/>
                        </a:lnSpc>
                        <a:spcAft>
                          <a:spcPts val="1000"/>
                        </a:spcAft>
                      </a:pPr>
                      <a:r>
                        <a:rPr lang="tr-TR" sz="4000">
                          <a:effectLst/>
                        </a:rPr>
                        <a:t>BİNA SAYISI     </a:t>
                      </a:r>
                      <a:endParaRPr lang="tr-TR" sz="40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000" b="1" dirty="0">
                          <a:effectLst/>
                          <a:latin typeface="Calibri"/>
                          <a:ea typeface="Times New Roman"/>
                          <a:cs typeface="Times New Roman"/>
                        </a:rPr>
                        <a:t>2</a:t>
                      </a:r>
                    </a:p>
                  </a:txBody>
                  <a:tcPr marL="68580" marR="68580" marT="0" marB="0" anchor="ctr"/>
                </a:tc>
                <a:tc rowSpan="3">
                  <a:txBody>
                    <a:bodyPr/>
                    <a:lstStyle/>
                    <a:p>
                      <a:pPr>
                        <a:lnSpc>
                          <a:spcPct val="115000"/>
                        </a:lnSpc>
                        <a:spcAft>
                          <a:spcPts val="1000"/>
                        </a:spcAft>
                      </a:pPr>
                      <a:r>
                        <a:rPr lang="tr-TR" sz="4000" b="1" dirty="0">
                          <a:solidFill>
                            <a:schemeClr val="bg1"/>
                          </a:solidFill>
                          <a:effectLst/>
                        </a:rPr>
                        <a:t>DERSLİK SAYISI</a:t>
                      </a:r>
                      <a:endParaRPr lang="tr-TR" sz="4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nSpc>
                          <a:spcPct val="115000"/>
                        </a:lnSpc>
                        <a:spcAft>
                          <a:spcPts val="1000"/>
                        </a:spcAft>
                      </a:pPr>
                      <a:r>
                        <a:rPr lang="tr-TR" sz="4000" b="1">
                          <a:solidFill>
                            <a:schemeClr val="bg1"/>
                          </a:solidFill>
                          <a:effectLst/>
                        </a:rPr>
                        <a:t>KULLANILAN     </a:t>
                      </a:r>
                      <a:endParaRPr lang="tr-TR" sz="4000" b="1">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Aft>
                          <a:spcPts val="1000"/>
                        </a:spcAft>
                      </a:pPr>
                      <a:r>
                        <a:rPr lang="tr-TR" sz="4000" b="1" dirty="0" smtClean="0">
                          <a:effectLst/>
                        </a:rPr>
                        <a:t>22</a:t>
                      </a:r>
                      <a:endParaRPr lang="tr-TR" sz="40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4"/>
                  </a:ext>
                </a:extLst>
              </a:tr>
              <a:tr h="1467225">
                <a:tc>
                  <a:txBody>
                    <a:bodyPr/>
                    <a:lstStyle/>
                    <a:p>
                      <a:pPr>
                        <a:lnSpc>
                          <a:spcPct val="115000"/>
                        </a:lnSpc>
                        <a:spcAft>
                          <a:spcPts val="1000"/>
                        </a:spcAft>
                      </a:pPr>
                      <a:r>
                        <a:rPr lang="tr-TR" sz="4000">
                          <a:effectLst/>
                        </a:rPr>
                        <a:t>MÜLKİYETİ         </a:t>
                      </a:r>
                      <a:endParaRPr lang="tr-TR" sz="40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000" b="1" dirty="0">
                          <a:effectLst/>
                        </a:rPr>
                        <a:t>Milli Eğitim Bakanlığı</a:t>
                      </a:r>
                      <a:endParaRPr lang="tr-TR" sz="4000" b="1" dirty="0">
                        <a:effectLst/>
                        <a:latin typeface="Calibri"/>
                        <a:ea typeface="Times New Roman"/>
                        <a:cs typeface="Times New Roman"/>
                      </a:endParaRPr>
                    </a:p>
                  </a:txBody>
                  <a:tcPr marL="68580" marR="68580" marT="0" marB="0" anchor="ctr"/>
                </a:tc>
                <a:tc vMerge="1">
                  <a:txBody>
                    <a:bodyPr/>
                    <a:lstStyle/>
                    <a:p>
                      <a:endParaRPr lang="tr-TR"/>
                    </a:p>
                  </a:txBody>
                  <a:tcPr/>
                </a:tc>
                <a:tc>
                  <a:txBody>
                    <a:bodyPr/>
                    <a:lstStyle/>
                    <a:p>
                      <a:pPr>
                        <a:lnSpc>
                          <a:spcPct val="115000"/>
                        </a:lnSpc>
                        <a:spcAft>
                          <a:spcPts val="1000"/>
                        </a:spcAft>
                      </a:pPr>
                      <a:r>
                        <a:rPr lang="tr-TR" sz="4000" b="1">
                          <a:solidFill>
                            <a:schemeClr val="bg1"/>
                          </a:solidFill>
                          <a:effectLst/>
                        </a:rPr>
                        <a:t>KULLANILMAYAN</a:t>
                      </a:r>
                      <a:endParaRPr lang="tr-TR" sz="4000" b="1">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Aft>
                          <a:spcPts val="1000"/>
                        </a:spcAft>
                      </a:pPr>
                      <a:r>
                        <a:rPr lang="tr-TR" sz="4000" b="1" dirty="0" smtClean="0">
                          <a:effectLst/>
                        </a:rPr>
                        <a:t>-</a:t>
                      </a:r>
                      <a:endParaRPr lang="tr-TR" sz="40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5"/>
                  </a:ext>
                </a:extLst>
              </a:tr>
              <a:tr h="1467225">
                <a:tc>
                  <a:txBody>
                    <a:bodyPr/>
                    <a:lstStyle/>
                    <a:p>
                      <a:pPr>
                        <a:lnSpc>
                          <a:spcPct val="115000"/>
                        </a:lnSpc>
                        <a:spcAft>
                          <a:spcPts val="1000"/>
                        </a:spcAft>
                      </a:pPr>
                      <a:r>
                        <a:rPr lang="tr-TR" sz="4000">
                          <a:effectLst/>
                        </a:rPr>
                        <a:t>KİRA DURUMU    </a:t>
                      </a:r>
                      <a:endParaRPr lang="tr-TR" sz="40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000" b="1" dirty="0">
                          <a:effectLst/>
                        </a:rPr>
                        <a:t>Kira Ödenmiyor</a:t>
                      </a:r>
                      <a:endParaRPr lang="tr-TR" sz="4000" b="1" dirty="0">
                        <a:effectLst/>
                        <a:latin typeface="Calibri"/>
                        <a:ea typeface="Times New Roman"/>
                        <a:cs typeface="Times New Roman"/>
                      </a:endParaRPr>
                    </a:p>
                  </a:txBody>
                  <a:tcPr marL="68580" marR="68580" marT="0" marB="0" anchor="ctr"/>
                </a:tc>
                <a:tc vMerge="1">
                  <a:txBody>
                    <a:bodyPr/>
                    <a:lstStyle/>
                    <a:p>
                      <a:endParaRPr lang="tr-TR"/>
                    </a:p>
                  </a:txBody>
                  <a:tcPr/>
                </a:tc>
                <a:tc>
                  <a:txBody>
                    <a:bodyPr/>
                    <a:lstStyle/>
                    <a:p>
                      <a:pPr>
                        <a:lnSpc>
                          <a:spcPct val="115000"/>
                        </a:lnSpc>
                        <a:spcAft>
                          <a:spcPts val="1000"/>
                        </a:spcAft>
                      </a:pPr>
                      <a:r>
                        <a:rPr lang="tr-TR" sz="4000" b="1" dirty="0">
                          <a:solidFill>
                            <a:schemeClr val="bg1"/>
                          </a:solidFill>
                          <a:effectLst/>
                        </a:rPr>
                        <a:t>TOPLAM             </a:t>
                      </a:r>
                      <a:endParaRPr lang="tr-TR" sz="40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Aft>
                          <a:spcPts val="1000"/>
                        </a:spcAft>
                      </a:pPr>
                      <a:r>
                        <a:rPr lang="tr-TR" sz="4000" b="1" dirty="0" smtClean="0">
                          <a:effectLst/>
                        </a:rPr>
                        <a:t>22</a:t>
                      </a:r>
                      <a:endParaRPr lang="tr-TR" sz="40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6"/>
                  </a:ext>
                </a:extLst>
              </a:tr>
              <a:tr h="1467225">
                <a:tc>
                  <a:txBody>
                    <a:bodyPr/>
                    <a:lstStyle/>
                    <a:p>
                      <a:pPr>
                        <a:lnSpc>
                          <a:spcPct val="115000"/>
                        </a:lnSpc>
                        <a:spcAft>
                          <a:spcPts val="1000"/>
                        </a:spcAft>
                      </a:pPr>
                      <a:r>
                        <a:rPr lang="tr-TR" sz="4000">
                          <a:effectLst/>
                        </a:rPr>
                        <a:t>ISINMA ŞEKLİ    </a:t>
                      </a:r>
                      <a:endParaRPr lang="tr-TR" sz="40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000" b="1">
                          <a:effectLst/>
                        </a:rPr>
                        <a:t>Kaloriferli</a:t>
                      </a:r>
                      <a:endParaRPr lang="tr-TR" sz="4000" b="1">
                        <a:effectLst/>
                        <a:latin typeface="Calibri"/>
                        <a:ea typeface="Times New Roman"/>
                        <a:cs typeface="Times New Roman"/>
                      </a:endParaRPr>
                    </a:p>
                  </a:txBody>
                  <a:tcPr marL="68580" marR="68580" marT="0" marB="0" anchor="ctr"/>
                </a:tc>
                <a:tc gridSpan="2">
                  <a:txBody>
                    <a:bodyPr/>
                    <a:lstStyle/>
                    <a:p>
                      <a:pPr>
                        <a:lnSpc>
                          <a:spcPct val="115000"/>
                        </a:lnSpc>
                        <a:spcAft>
                          <a:spcPts val="1000"/>
                        </a:spcAft>
                      </a:pPr>
                      <a:r>
                        <a:rPr lang="tr-TR" sz="4000" b="1" dirty="0" smtClean="0">
                          <a:solidFill>
                            <a:schemeClr val="bg1"/>
                          </a:solidFill>
                          <a:effectLst/>
                        </a:rPr>
                        <a:t>BT </a:t>
                      </a:r>
                      <a:r>
                        <a:rPr lang="tr-TR" sz="4000" b="1" dirty="0">
                          <a:solidFill>
                            <a:schemeClr val="bg1"/>
                          </a:solidFill>
                          <a:effectLst/>
                        </a:rPr>
                        <a:t>SINIFI                                        </a:t>
                      </a:r>
                      <a:endParaRPr lang="tr-TR" sz="4000" b="1" dirty="0">
                        <a:solidFill>
                          <a:schemeClr val="bg1"/>
                        </a:solidFill>
                        <a:effectLst/>
                        <a:latin typeface="Calibri"/>
                        <a:ea typeface="Times New Roman"/>
                        <a:cs typeface="Times New Roman"/>
                      </a:endParaRPr>
                    </a:p>
                  </a:txBody>
                  <a:tcPr marL="68580" marR="68580" marT="0" marB="0" anchor="ctr">
                    <a:solidFill>
                      <a:schemeClr val="accent1"/>
                    </a:solidFill>
                  </a:tcPr>
                </a:tc>
                <a:tc hMerge="1">
                  <a:txBody>
                    <a:bodyPr/>
                    <a:lstStyle/>
                    <a:p>
                      <a:pPr>
                        <a:lnSpc>
                          <a:spcPct val="115000"/>
                        </a:lnSpc>
                        <a:spcAft>
                          <a:spcPts val="1000"/>
                        </a:spcAft>
                      </a:pPr>
                      <a:endParaRPr lang="tr-TR" sz="4000" b="1">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15000"/>
                        </a:lnSpc>
                        <a:spcAft>
                          <a:spcPts val="1000"/>
                        </a:spcAft>
                      </a:pPr>
                      <a:r>
                        <a:rPr lang="tr-TR" sz="4000" b="1" dirty="0" smtClean="0">
                          <a:effectLst/>
                        </a:rPr>
                        <a:t>1</a:t>
                      </a:r>
                      <a:endParaRPr lang="tr-TR" sz="40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7"/>
                  </a:ext>
                </a:extLst>
              </a:tr>
              <a:tr h="1447565">
                <a:tc>
                  <a:txBody>
                    <a:bodyPr/>
                    <a:lstStyle/>
                    <a:p>
                      <a:pPr>
                        <a:lnSpc>
                          <a:spcPct val="115000"/>
                        </a:lnSpc>
                        <a:spcAft>
                          <a:spcPts val="1000"/>
                        </a:spcAft>
                      </a:pPr>
                      <a:r>
                        <a:rPr lang="tr-TR" sz="4000">
                          <a:effectLst/>
                        </a:rPr>
                        <a:t>YAKIT TÜRÜ       </a:t>
                      </a:r>
                      <a:endParaRPr lang="tr-TR" sz="40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4000" b="1" dirty="0" smtClean="0">
                          <a:effectLst/>
                        </a:rPr>
                        <a:t>Doğalgaz</a:t>
                      </a:r>
                      <a:endParaRPr lang="tr-TR" sz="4000" b="1" dirty="0">
                        <a:effectLst/>
                        <a:latin typeface="Calibri"/>
                        <a:ea typeface="Times New Roman"/>
                        <a:cs typeface="Times New Roman"/>
                      </a:endParaRPr>
                    </a:p>
                  </a:txBody>
                  <a:tcPr marL="68580" marR="68580" marT="0" marB="0" anchor="ctr"/>
                </a:tc>
                <a:tc gridSpan="2">
                  <a:txBody>
                    <a:bodyPr/>
                    <a:lstStyle/>
                    <a:p>
                      <a:pPr>
                        <a:lnSpc>
                          <a:spcPct val="115000"/>
                        </a:lnSpc>
                        <a:spcAft>
                          <a:spcPts val="1000"/>
                        </a:spcAft>
                      </a:pPr>
                      <a:r>
                        <a:rPr lang="tr-TR" sz="4000" b="1" smtClean="0">
                          <a:solidFill>
                            <a:schemeClr val="bg1"/>
                          </a:solidFill>
                          <a:effectLst/>
                          <a:latin typeface="Calibri"/>
                          <a:ea typeface="Times New Roman"/>
                          <a:cs typeface="Times New Roman"/>
                        </a:rPr>
                        <a:t>KÜTÜPHANE</a:t>
                      </a:r>
                      <a:endParaRPr lang="tr-TR" sz="4000" b="1">
                        <a:solidFill>
                          <a:schemeClr val="bg1"/>
                        </a:solidFill>
                        <a:effectLst/>
                        <a:latin typeface="Calibri"/>
                        <a:ea typeface="Times New Roman"/>
                        <a:cs typeface="Times New Roman"/>
                      </a:endParaRPr>
                    </a:p>
                  </a:txBody>
                  <a:tcPr marL="68580" marR="68580" marT="0" marB="0" anchor="ctr">
                    <a:solidFill>
                      <a:schemeClr val="accent1"/>
                    </a:solidFill>
                  </a:tcPr>
                </a:tc>
                <a:tc hMerge="1">
                  <a:txBody>
                    <a:bodyPr/>
                    <a:lstStyle/>
                    <a:p>
                      <a:endParaRPr lang="tr-TR"/>
                    </a:p>
                  </a:txBody>
                  <a:tcPr/>
                </a:tc>
                <a:tc>
                  <a:txBody>
                    <a:bodyPr/>
                    <a:lstStyle/>
                    <a:p>
                      <a:endParaRPr lang="tr-TR" b="1" dirty="0"/>
                    </a:p>
                  </a:txBody>
                  <a:tcPr marL="68580" marR="68580" marT="0"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4331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719864" cy="13716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5" name="TextBox 14"/>
          <p:cNvSpPr txBox="1"/>
          <p:nvPr/>
        </p:nvSpPr>
        <p:spPr>
          <a:xfrm>
            <a:off x="97275" y="516328"/>
            <a:ext cx="5525311" cy="1446550"/>
          </a:xfrm>
          <a:prstGeom prst="rect">
            <a:avLst/>
          </a:prstGeom>
          <a:noFill/>
        </p:spPr>
        <p:txBody>
          <a:bodyPr wrap="square" rtlCol="0">
            <a:spAutoFit/>
          </a:bodyPr>
          <a:lstStyle/>
          <a:p>
            <a:pPr algn="ctr"/>
            <a:r>
              <a:rPr lang="tr-TR" sz="4400" smtClean="0">
                <a:solidFill>
                  <a:schemeClr val="bg1"/>
                </a:solidFill>
                <a:latin typeface="Arial" panose="020B0604020202020204" pitchFamily="34" charset="0"/>
                <a:cs typeface="Arial" panose="020B0604020202020204" pitchFamily="34" charset="0"/>
              </a:rPr>
              <a:t>Kurumumuzun Fiziki Durumu</a:t>
            </a:r>
            <a:endParaRPr lang="en-US" sz="4400" dirty="0">
              <a:solidFill>
                <a:schemeClr val="bg1"/>
              </a:solidFill>
              <a:latin typeface="Arial" panose="020B0604020202020204" pitchFamily="34" charset="0"/>
              <a:cs typeface="Arial" panose="020B0604020202020204" pitchFamily="34" charset="0"/>
            </a:endParaRPr>
          </a:p>
        </p:txBody>
      </p:sp>
      <p:graphicFrame>
        <p:nvGraphicFramePr>
          <p:cNvPr id="4" name="Tablo 3"/>
          <p:cNvGraphicFramePr>
            <a:graphicFrameLocks noGrp="1"/>
          </p:cNvGraphicFramePr>
          <p:nvPr>
            <p:extLst>
              <p:ext uri="{D42A27DB-BD31-4B8C-83A1-F6EECF244321}">
                <p14:modId xmlns:p14="http://schemas.microsoft.com/office/powerpoint/2010/main" val="3248782362"/>
              </p:ext>
            </p:extLst>
          </p:nvPr>
        </p:nvGraphicFramePr>
        <p:xfrm>
          <a:off x="5719864" y="0"/>
          <a:ext cx="18664136" cy="13716001"/>
        </p:xfrm>
        <a:graphic>
          <a:graphicData uri="http://schemas.openxmlformats.org/drawingml/2006/table">
            <a:tbl>
              <a:tblPr firstRow="1" firstCol="1" bandRow="1">
                <a:tableStyleId>{5C22544A-7EE6-4342-B048-85BDC9FD1C3A}</a:tableStyleId>
              </a:tblPr>
              <a:tblGrid>
                <a:gridCol w="2805895">
                  <a:extLst>
                    <a:ext uri="{9D8B030D-6E8A-4147-A177-3AD203B41FA5}">
                      <a16:colId xmlns:a16="http://schemas.microsoft.com/office/drawing/2014/main" val="20000"/>
                    </a:ext>
                  </a:extLst>
                </a:gridCol>
                <a:gridCol w="12941264">
                  <a:extLst>
                    <a:ext uri="{9D8B030D-6E8A-4147-A177-3AD203B41FA5}">
                      <a16:colId xmlns:a16="http://schemas.microsoft.com/office/drawing/2014/main" val="20001"/>
                    </a:ext>
                  </a:extLst>
                </a:gridCol>
                <a:gridCol w="2916977">
                  <a:extLst>
                    <a:ext uri="{9D8B030D-6E8A-4147-A177-3AD203B41FA5}">
                      <a16:colId xmlns:a16="http://schemas.microsoft.com/office/drawing/2014/main" val="20002"/>
                    </a:ext>
                  </a:extLst>
                </a:gridCol>
              </a:tblGrid>
              <a:tr h="1292902">
                <a:tc>
                  <a:txBody>
                    <a:bodyPr/>
                    <a:lstStyle/>
                    <a:p>
                      <a:pPr algn="ctr">
                        <a:lnSpc>
                          <a:spcPct val="115000"/>
                        </a:lnSpc>
                        <a:spcAft>
                          <a:spcPts val="1000"/>
                        </a:spcAft>
                      </a:pPr>
                      <a:r>
                        <a:rPr lang="tr-TR" sz="3600" dirty="0">
                          <a:effectLst/>
                        </a:rPr>
                        <a:t>Sıra No</a:t>
                      </a:r>
                      <a:endParaRPr lang="tr-TR" sz="3600"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3600">
                          <a:effectLst/>
                        </a:rPr>
                        <a:t>Fiziki İmkânın Adı</a:t>
                      </a:r>
                      <a:endParaRPr lang="tr-TR" sz="360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3600">
                          <a:effectLst/>
                        </a:rPr>
                        <a:t>Sayısı</a:t>
                      </a:r>
                      <a:endParaRPr lang="tr-TR" sz="360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0"/>
                  </a:ext>
                </a:extLst>
              </a:tr>
              <a:tr h="955623">
                <a:tc>
                  <a:txBody>
                    <a:bodyPr/>
                    <a:lstStyle/>
                    <a:p>
                      <a:pPr algn="ctr">
                        <a:lnSpc>
                          <a:spcPct val="115000"/>
                        </a:lnSpc>
                        <a:spcAft>
                          <a:spcPts val="1000"/>
                        </a:spcAft>
                      </a:pPr>
                      <a:r>
                        <a:rPr lang="tr-TR" sz="3600">
                          <a:effectLst/>
                        </a:rPr>
                        <a:t>1</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dirty="0">
                          <a:effectLst/>
                        </a:rPr>
                        <a:t>Derslik</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17</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1"/>
                  </a:ext>
                </a:extLst>
              </a:tr>
              <a:tr h="955623">
                <a:tc>
                  <a:txBody>
                    <a:bodyPr/>
                    <a:lstStyle/>
                    <a:p>
                      <a:pPr algn="ctr">
                        <a:lnSpc>
                          <a:spcPct val="115000"/>
                        </a:lnSpc>
                        <a:spcAft>
                          <a:spcPts val="1000"/>
                        </a:spcAft>
                      </a:pPr>
                      <a:r>
                        <a:rPr lang="tr-TR" sz="3600">
                          <a:effectLst/>
                        </a:rPr>
                        <a:t>2</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dirty="0">
                          <a:effectLst/>
                        </a:rPr>
                        <a:t>Bilişim Teknolojileri Sınıfı</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2"/>
                  </a:ext>
                </a:extLst>
              </a:tr>
              <a:tr h="955623">
                <a:tc>
                  <a:txBody>
                    <a:bodyPr/>
                    <a:lstStyle/>
                    <a:p>
                      <a:pPr algn="ctr">
                        <a:lnSpc>
                          <a:spcPct val="115000"/>
                        </a:lnSpc>
                        <a:spcAft>
                          <a:spcPts val="1000"/>
                        </a:spcAft>
                      </a:pPr>
                      <a:r>
                        <a:rPr lang="tr-TR" sz="3600">
                          <a:effectLst/>
                        </a:rPr>
                        <a:t>3</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dirty="0" smtClean="0">
                          <a:effectLst/>
                          <a:latin typeface="+mn-lt"/>
                          <a:ea typeface="+mn-ea"/>
                          <a:cs typeface="+mn-cs"/>
                        </a:rPr>
                        <a:t>Atölye</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5</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3"/>
                  </a:ext>
                </a:extLst>
              </a:tr>
              <a:tr h="955623">
                <a:tc>
                  <a:txBody>
                    <a:bodyPr/>
                    <a:lstStyle/>
                    <a:p>
                      <a:pPr algn="ctr">
                        <a:lnSpc>
                          <a:spcPct val="115000"/>
                        </a:lnSpc>
                        <a:spcAft>
                          <a:spcPts val="1000"/>
                        </a:spcAft>
                      </a:pPr>
                      <a:r>
                        <a:rPr lang="tr-TR" sz="3600">
                          <a:effectLst/>
                        </a:rPr>
                        <a:t>4</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dirty="0">
                          <a:effectLst/>
                        </a:rPr>
                        <a:t>Rehberlik Servisi</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4"/>
                  </a:ext>
                </a:extLst>
              </a:tr>
              <a:tr h="955623">
                <a:tc>
                  <a:txBody>
                    <a:bodyPr/>
                    <a:lstStyle/>
                    <a:p>
                      <a:pPr algn="ctr">
                        <a:lnSpc>
                          <a:spcPct val="115000"/>
                        </a:lnSpc>
                        <a:spcAft>
                          <a:spcPts val="1000"/>
                        </a:spcAft>
                      </a:pPr>
                      <a:r>
                        <a:rPr lang="tr-TR" sz="3600">
                          <a:effectLst/>
                        </a:rPr>
                        <a:t>5</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dirty="0">
                          <a:effectLst/>
                        </a:rPr>
                        <a:t>Spor Salonu</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5"/>
                  </a:ext>
                </a:extLst>
              </a:tr>
              <a:tr h="955623">
                <a:tc>
                  <a:txBody>
                    <a:bodyPr/>
                    <a:lstStyle/>
                    <a:p>
                      <a:pPr algn="ctr">
                        <a:lnSpc>
                          <a:spcPct val="115000"/>
                        </a:lnSpc>
                        <a:spcAft>
                          <a:spcPts val="1000"/>
                        </a:spcAft>
                      </a:pPr>
                      <a:r>
                        <a:rPr lang="tr-TR" sz="3600">
                          <a:effectLst/>
                        </a:rPr>
                        <a:t>6</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dirty="0">
                          <a:effectLst/>
                        </a:rPr>
                        <a:t>Arşiv Odası</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6"/>
                  </a:ext>
                </a:extLst>
              </a:tr>
              <a:tr h="955623">
                <a:tc>
                  <a:txBody>
                    <a:bodyPr/>
                    <a:lstStyle/>
                    <a:p>
                      <a:pPr algn="ctr">
                        <a:lnSpc>
                          <a:spcPct val="115000"/>
                        </a:lnSpc>
                        <a:spcAft>
                          <a:spcPts val="1000"/>
                        </a:spcAft>
                      </a:pPr>
                      <a:r>
                        <a:rPr lang="tr-TR" sz="3600">
                          <a:effectLst/>
                        </a:rPr>
                        <a:t>7</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dirty="0">
                          <a:effectLst/>
                        </a:rPr>
                        <a:t>Kütüphane</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7"/>
                  </a:ext>
                </a:extLst>
              </a:tr>
              <a:tr h="955623">
                <a:tc>
                  <a:txBody>
                    <a:bodyPr/>
                    <a:lstStyle/>
                    <a:p>
                      <a:pPr algn="ctr">
                        <a:lnSpc>
                          <a:spcPct val="115000"/>
                        </a:lnSpc>
                        <a:spcAft>
                          <a:spcPts val="1000"/>
                        </a:spcAft>
                      </a:pPr>
                      <a:r>
                        <a:rPr lang="tr-TR" sz="3600">
                          <a:effectLst/>
                        </a:rPr>
                        <a:t>8</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dirty="0">
                          <a:effectLst/>
                        </a:rPr>
                        <a:t>Müdür Odası</a:t>
                      </a:r>
                      <a:endParaRPr lang="tr-TR" sz="3600" b="1" dirty="0">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2</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8"/>
                  </a:ext>
                </a:extLst>
              </a:tr>
              <a:tr h="955623">
                <a:tc>
                  <a:txBody>
                    <a:bodyPr/>
                    <a:lstStyle/>
                    <a:p>
                      <a:pPr algn="ctr">
                        <a:lnSpc>
                          <a:spcPct val="115000"/>
                        </a:lnSpc>
                        <a:spcAft>
                          <a:spcPts val="1000"/>
                        </a:spcAft>
                      </a:pPr>
                      <a:r>
                        <a:rPr lang="tr-TR" sz="3600">
                          <a:effectLst/>
                        </a:rPr>
                        <a:t>9</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a:effectLst/>
                        </a:rPr>
                        <a:t>Müdür Yardımcısı Odası</a:t>
                      </a:r>
                      <a:endParaRPr lang="tr-TR" sz="36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3</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09"/>
                  </a:ext>
                </a:extLst>
              </a:tr>
              <a:tr h="955623">
                <a:tc>
                  <a:txBody>
                    <a:bodyPr/>
                    <a:lstStyle/>
                    <a:p>
                      <a:pPr algn="ctr">
                        <a:lnSpc>
                          <a:spcPct val="115000"/>
                        </a:lnSpc>
                        <a:spcAft>
                          <a:spcPts val="1000"/>
                        </a:spcAft>
                      </a:pPr>
                      <a:r>
                        <a:rPr lang="tr-TR" sz="3600">
                          <a:effectLst/>
                        </a:rPr>
                        <a:t>10</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a:effectLst/>
                        </a:rPr>
                        <a:t>Öğretmenler Odası</a:t>
                      </a:r>
                      <a:endParaRPr lang="tr-TR" sz="36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2</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10"/>
                  </a:ext>
                </a:extLst>
              </a:tr>
              <a:tr h="955623">
                <a:tc>
                  <a:txBody>
                    <a:bodyPr/>
                    <a:lstStyle/>
                    <a:p>
                      <a:pPr algn="ctr">
                        <a:lnSpc>
                          <a:spcPct val="115000"/>
                        </a:lnSpc>
                        <a:spcAft>
                          <a:spcPts val="1000"/>
                        </a:spcAft>
                      </a:pPr>
                      <a:r>
                        <a:rPr lang="tr-TR" sz="3600">
                          <a:effectLst/>
                        </a:rPr>
                        <a:t>11</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a:effectLst/>
                        </a:rPr>
                        <a:t>Depo</a:t>
                      </a:r>
                      <a:endParaRPr lang="tr-TR" sz="36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11"/>
                  </a:ext>
                </a:extLst>
              </a:tr>
              <a:tr h="955623">
                <a:tc>
                  <a:txBody>
                    <a:bodyPr/>
                    <a:lstStyle/>
                    <a:p>
                      <a:pPr algn="ctr">
                        <a:lnSpc>
                          <a:spcPct val="115000"/>
                        </a:lnSpc>
                        <a:spcAft>
                          <a:spcPts val="1000"/>
                        </a:spcAft>
                      </a:pPr>
                      <a:r>
                        <a:rPr lang="tr-TR" sz="3600">
                          <a:effectLst/>
                        </a:rPr>
                        <a:t>12</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a:effectLst/>
                        </a:rPr>
                        <a:t>Çok Amaçlı Salon</a:t>
                      </a:r>
                      <a:endParaRPr lang="tr-TR" sz="36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12"/>
                  </a:ext>
                </a:extLst>
              </a:tr>
              <a:tr h="955623">
                <a:tc>
                  <a:txBody>
                    <a:bodyPr/>
                    <a:lstStyle/>
                    <a:p>
                      <a:pPr algn="ctr">
                        <a:lnSpc>
                          <a:spcPct val="115000"/>
                        </a:lnSpc>
                        <a:spcAft>
                          <a:spcPts val="1000"/>
                        </a:spcAft>
                      </a:pPr>
                      <a:r>
                        <a:rPr lang="tr-TR" sz="3600">
                          <a:effectLst/>
                        </a:rPr>
                        <a:t>14</a:t>
                      </a:r>
                      <a:endParaRPr lang="tr-TR" sz="3600">
                        <a:effectLst/>
                        <a:latin typeface="Calibri"/>
                        <a:ea typeface="Times New Roman"/>
                        <a:cs typeface="Times New Roman"/>
                      </a:endParaRPr>
                    </a:p>
                  </a:txBody>
                  <a:tcPr marL="68580" marR="68580" marT="0" marB="0" anchor="ctr"/>
                </a:tc>
                <a:tc>
                  <a:txBody>
                    <a:bodyPr/>
                    <a:lstStyle/>
                    <a:p>
                      <a:pPr>
                        <a:lnSpc>
                          <a:spcPct val="115000"/>
                        </a:lnSpc>
                        <a:spcAft>
                          <a:spcPts val="1000"/>
                        </a:spcAft>
                      </a:pPr>
                      <a:r>
                        <a:rPr lang="tr-TR" sz="3600" b="1">
                          <a:effectLst/>
                        </a:rPr>
                        <a:t>WC</a:t>
                      </a:r>
                      <a:endParaRPr lang="tr-TR" sz="3600" b="1">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tr-TR" sz="4800" b="1" dirty="0" smtClean="0">
                          <a:effectLst/>
                          <a:latin typeface="Calibri"/>
                          <a:ea typeface="Times New Roman"/>
                          <a:cs typeface="Times New Roman"/>
                        </a:rPr>
                        <a:t>12</a:t>
                      </a:r>
                      <a:endParaRPr lang="tr-TR" sz="4800" b="1" dirty="0">
                        <a:effectLst/>
                        <a:latin typeface="Calibri"/>
                        <a:ea typeface="Times New Roman"/>
                        <a:cs typeface="Times New Roman"/>
                      </a:endParaRPr>
                    </a:p>
                  </a:txBody>
                  <a:tcPr marL="68580" marR="68580"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715343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27724</TotalTime>
  <Words>1075</Words>
  <Application>Microsoft Office PowerPoint</Application>
  <PresentationFormat>Özel</PresentationFormat>
  <Paragraphs>491</Paragraphs>
  <Slides>44</Slides>
  <Notes>39</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44</vt:i4>
      </vt:variant>
    </vt:vector>
  </HeadingPairs>
  <TitlesOfParts>
    <vt:vector size="50" baseType="lpstr">
      <vt:lpstr>Arial</vt:lpstr>
      <vt:lpstr>Arial Narrow</vt:lpstr>
      <vt:lpstr>Calibri</vt:lpstr>
      <vt:lpstr>Calibri Light</vt:lpstr>
      <vt:lpstr>Times New Roman</vt:lpstr>
      <vt:lpstr>Office Theme</vt:lpstr>
      <vt:lpstr>PowerPoint Sunusu</vt:lpstr>
      <vt:lpstr>Fiziki Şartlarımız</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Kurumumuzda  Açılan Kurslar</vt:lpstr>
      <vt:lpstr>PowerPoint Sunusu</vt:lpstr>
      <vt:lpstr>PowerPoint Sunusu</vt:lpstr>
      <vt:lpstr>PowerPoint Sunusu</vt:lpstr>
      <vt:lpstr>   Kurumumuzdan ve Kurslarımızdan görüntüler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Projelerimiz</vt:lpstr>
      <vt:lpstr>PowerPoint Sunusu</vt:lpstr>
      <vt:lpstr>PowerPoint Sunusu</vt:lpstr>
      <vt:lpstr>PowerPoint Sunusu</vt:lpstr>
      <vt:lpstr>PowerPoint Sunusu</vt:lpstr>
      <vt:lpstr>PowerPoint Sunusu</vt:lpstr>
      <vt:lpstr>PowerPoint Sunusu</vt:lpstr>
      <vt:lpstr>Kurumun Sorunları</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LOVEISH</dc:creator>
  <cp:lastModifiedBy>Progressive</cp:lastModifiedBy>
  <cp:revision>851</cp:revision>
  <cp:lastPrinted>2018-10-15T05:59:38Z</cp:lastPrinted>
  <dcterms:created xsi:type="dcterms:W3CDTF">2014-12-14T22:31:45Z</dcterms:created>
  <dcterms:modified xsi:type="dcterms:W3CDTF">2022-04-13T08:14:50Z</dcterms:modified>
</cp:coreProperties>
</file>